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59" r:id="rId1"/>
  </p:sldMasterIdLst>
  <p:notesMasterIdLst>
    <p:notesMasterId r:id="rId18"/>
  </p:notesMasterIdLst>
  <p:handoutMasterIdLst>
    <p:handoutMasterId r:id="rId19"/>
  </p:handoutMasterIdLst>
  <p:sldIdLst>
    <p:sldId id="1201" r:id="rId2"/>
    <p:sldId id="1258" r:id="rId3"/>
    <p:sldId id="1264" r:id="rId4"/>
    <p:sldId id="1263" r:id="rId5"/>
    <p:sldId id="1259" r:id="rId6"/>
    <p:sldId id="1265" r:id="rId7"/>
    <p:sldId id="1257" r:id="rId8"/>
    <p:sldId id="1267" r:id="rId9"/>
    <p:sldId id="1252" r:id="rId10"/>
    <p:sldId id="1253" r:id="rId11"/>
    <p:sldId id="1251" r:id="rId12"/>
    <p:sldId id="1255" r:id="rId13"/>
    <p:sldId id="1272" r:id="rId14"/>
    <p:sldId id="1274" r:id="rId15"/>
    <p:sldId id="1271" r:id="rId16"/>
    <p:sldId id="1203" r:id="rId1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9" userDrawn="1">
          <p15:clr>
            <a:srgbClr val="A4A3A4"/>
          </p15:clr>
        </p15:guide>
        <p15:guide id="2" pos="283" userDrawn="1">
          <p15:clr>
            <a:srgbClr val="A4A3A4"/>
          </p15:clr>
        </p15:guide>
        <p15:guide id="3" orient="horz" pos="1001" userDrawn="1">
          <p15:clr>
            <a:srgbClr val="A4A3A4"/>
          </p15:clr>
        </p15:guide>
        <p15:guide id="4" orient="horz" pos="3797" userDrawn="1">
          <p15:clr>
            <a:srgbClr val="A4A3A4"/>
          </p15:clr>
        </p15:guide>
        <p15:guide id="5" orient="horz" pos="590" userDrawn="1">
          <p15:clr>
            <a:srgbClr val="A4A3A4"/>
          </p15:clr>
        </p15:guide>
        <p15:guide id="6" orient="horz" pos="3068" userDrawn="1">
          <p15:clr>
            <a:srgbClr val="A4A3A4"/>
          </p15:clr>
        </p15:guide>
        <p15:guide id="7" pos="278" userDrawn="1">
          <p15:clr>
            <a:srgbClr val="A4A3A4"/>
          </p15:clr>
        </p15:guide>
        <p15:guide id="8" pos="3673" userDrawn="1">
          <p15:clr>
            <a:srgbClr val="A4A3A4"/>
          </p15:clr>
        </p15:guide>
        <p15:guide id="9" pos="4628" userDrawn="1">
          <p15:clr>
            <a:srgbClr val="A4A3A4"/>
          </p15:clr>
        </p15:guide>
        <p15:guide id="10" pos="547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DD3014-22C6-B9FD-D0E5-9BF5C8338489}" name="Gardi Armand" initials="GA" userId="46925c075ead52a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DC4F"/>
    <a:srgbClr val="FFE056"/>
    <a:srgbClr val="F7BA64"/>
    <a:srgbClr val="F7894D"/>
    <a:srgbClr val="A93BC6"/>
    <a:srgbClr val="EE4029"/>
    <a:srgbClr val="209BBE"/>
    <a:srgbClr val="800080"/>
    <a:srgbClr val="A02B9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82"/>
    <p:restoredTop sz="89863"/>
  </p:normalViewPr>
  <p:slideViewPr>
    <p:cSldViewPr snapToGrid="0">
      <p:cViewPr varScale="1">
        <p:scale>
          <a:sx n="114" d="100"/>
          <a:sy n="114" d="100"/>
        </p:scale>
        <p:origin x="1432" y="168"/>
      </p:cViewPr>
      <p:guideLst>
        <p:guide orient="horz" pos="2149"/>
        <p:guide pos="283"/>
        <p:guide orient="horz" pos="1001"/>
        <p:guide orient="horz" pos="3797"/>
        <p:guide orient="horz" pos="590"/>
        <p:guide orient="horz" pos="3068"/>
        <p:guide pos="278"/>
        <p:guide pos="3673"/>
        <p:guide pos="4628"/>
        <p:guide pos="5470"/>
      </p:guideLst>
    </p:cSldViewPr>
  </p:slid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107AD76D-04B5-994C-A82A-957FB0CF36B7}" type="datetimeFigureOut">
              <a:rPr lang="en-US" smtClean="0"/>
              <a:t>8/16/26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A104658E-4D32-B248-ACFC-7C692026E9E0}" type="slidenum">
              <a:rPr lang="en-US" smtClean="0"/>
              <a:t>‹#›</a:t>
            </a:fld>
            <a:endParaRPr lang="en-US"/>
          </a:p>
        </p:txBody>
      </p:sp>
    </p:spTree>
    <p:extLst>
      <p:ext uri="{BB962C8B-B14F-4D97-AF65-F5344CB8AC3E}">
        <p14:creationId xmlns:p14="http://schemas.microsoft.com/office/powerpoint/2010/main" val="42888024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C24B9DC-3EE4-1246-B8F5-05CFC5C86911}" type="datetimeFigureOut">
              <a:rPr lang="en-US" smtClean="0"/>
              <a:t>8/16/26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E77C479-CD8B-BA40-9BB4-3A2793441E52}" type="slidenum">
              <a:rPr lang="en-US" smtClean="0"/>
              <a:t>‹#›</a:t>
            </a:fld>
            <a:endParaRPr lang="en-US"/>
          </a:p>
        </p:txBody>
      </p:sp>
    </p:spTree>
    <p:extLst>
      <p:ext uri="{BB962C8B-B14F-4D97-AF65-F5344CB8AC3E}">
        <p14:creationId xmlns:p14="http://schemas.microsoft.com/office/powerpoint/2010/main" val="3313369375"/>
      </p:ext>
    </p:extLst>
  </p:cSld>
  <p:clrMap bg1="lt1" tx1="dk1" bg2="lt2" tx2="dk2" accent1="accent1" accent2="accent2" accent3="accent3" accent4="accent4" accent5="accent5" accent6="accent6" hlink="hlink" folHlink="folHlink"/>
  <p:hf sldNum="0"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38EA9-73E1-B64B-F127-53045F8A6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2EEBF1-C11F-F7B4-CF01-AC36D147194E}"/>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2FCBC116-EAFE-F3B7-B4B9-4F0FF6C917B0}"/>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86949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65B5C-F740-52C5-D351-92D9130F9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12591-ADAA-DC02-5141-CFFB28E31D2E}"/>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744E3933-94CC-D7BC-415A-D7C4A6BA5B44}"/>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076723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9AC9D-9255-A6CE-7ECD-7C94B0AE6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BD28FC-0DAD-02D1-EB29-23C7CF4680B5}"/>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6C1C2AB5-C15F-040A-134D-5DC51C75180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889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14F72-3700-DB98-4BB2-EFAD339A2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EC8CC-C289-C874-D039-99D21AFB22E7}"/>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266F8E8B-9631-13C1-1595-8FE44104CA04}"/>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876301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F38E-F65A-55EC-73BB-1CEF56A07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C5A16-57DF-8BDF-1430-C3DFDE7BEBF5}"/>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6816A8A9-A250-3E25-5A73-F735C5B1D16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Rev Eng 100 revealed same pattern:  ET – AP – Agency Campaign Tagline. Notice the Flow. Every one starts with an Emotional Truth. That ET becomes believable because it Connects to an AP buyers already </a:t>
            </a:r>
            <a:r>
              <a:rPr lang="en-US" dirty="0" err="1"/>
              <a:t>hold.Then</a:t>
            </a:r>
            <a:r>
              <a:rPr lang="en-US" dirty="0"/>
              <a:t> agency creates memorable tagline.. :30 Nike didn’t  invent confidence. They recognized that people gain confidence by taking action. They connected an ET to an AP we all believe expressed brilliantly with Just Do It. :45 Avis I actually worked on Avis at DDB. We accepted reality because people admire an underdog who tries harder.  Once that AP clicked, We’re Only NO. 2. So we try harder almost wrote itself. </a:t>
            </a:r>
          </a:p>
          <a:p>
            <a:endParaRPr lang="en-US" dirty="0"/>
          </a:p>
        </p:txBody>
      </p:sp>
    </p:spTree>
    <p:extLst>
      <p:ext uri="{BB962C8B-B14F-4D97-AF65-F5344CB8AC3E}">
        <p14:creationId xmlns:p14="http://schemas.microsoft.com/office/powerpoint/2010/main" val="3467201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B3676-E8CE-0C81-CB0F-64DEAA7182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744C7-0AA1-B30F-2D2E-5D25089F9386}"/>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79F8C05D-2872-7383-E999-B9715D745531}"/>
              </a:ext>
            </a:extLst>
          </p:cNvPr>
          <p:cNvSpPr>
            <a:spLocks noGrp="1"/>
          </p:cNvSpPr>
          <p:nvPr>
            <p:ph type="body" idx="1"/>
          </p:nvPr>
        </p:nvSpPr>
        <p:spPr/>
        <p:txBody>
          <a:bodyPr/>
          <a:lstStyle/>
          <a:p>
            <a:r>
              <a:rPr lang="en-US"/>
              <a:t>What’s remarkable is that the same brand pattern shows up whether it’s a consumer brand of a B2B company. :60 Lionel I was fortunate to work on the Lionel team. Explain research MOM-Kids-Dad and Fathers Enjoy playing with electric trains. That became “Kids Get….the get dad.” It Helped save Lionel from bankruptcy. THE SAME PATTERN APPEARS AGAIN AND AGAIN. :60 ADL …Reputation for. Large, expensive and slow. Research revealed getting to market first was client goal. Positioned ADL Lean experienced teams and expressed it with Time Effective. Cost Effective. Landed 6 new accounts. In first 6 months. Hired us. Elsewhere. I won’t go through every example, but show this isn’t an isolated coincidence  The same structure keeps appearing.</a:t>
            </a:r>
          </a:p>
        </p:txBody>
      </p:sp>
    </p:spTree>
    <p:extLst>
      <p:ext uri="{BB962C8B-B14F-4D97-AF65-F5344CB8AC3E}">
        <p14:creationId xmlns:p14="http://schemas.microsoft.com/office/powerpoint/2010/main" val="1653962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7A2AD-DC1C-B992-D163-3D16E816A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8B28F-50FD-B1D3-D319-FF209A66C717}"/>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33E1CD3C-9E6B-7DB3-2434-383A83018845}"/>
              </a:ext>
            </a:extLst>
          </p:cNvPr>
          <p:cNvSpPr>
            <a:spLocks noGrp="1"/>
          </p:cNvSpPr>
          <p:nvPr>
            <p:ph type="body" idx="1"/>
          </p:nvPr>
        </p:nvSpPr>
        <p:spPr/>
        <p:txBody>
          <a:bodyPr/>
          <a:lstStyle/>
          <a:p>
            <a:r>
              <a:rPr lang="en-US" sz="4000"/>
              <a:t>No process can guarantee a legendary campaign. But every legendary campaign begins with a stronger strategic foundation than most.,</a:t>
            </a:r>
          </a:p>
          <a:p>
            <a:r>
              <a:rPr lang="en-US" sz="4000"/>
              <a:t>That's what Emotional Truth™ Discovery is designed to uncover.</a:t>
            </a:r>
            <a:endParaRPr lang="en-US" sz="380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666189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6A1E4-F15D-116D-4357-759AAE8EC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37750-18B7-10EE-52EA-CA8C921DA8C1}"/>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B64A4A9A-3CF0-AB04-B33D-02ACA8C29D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298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38DF4-16C0-697E-EBCD-12C7DB2E8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DBE70-E186-1F39-4D0F-667D2F1B9D0A}"/>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CC55B201-4AB7-7957-C6E6-89550EB71AB0}"/>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603243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63AA9-375F-BC33-621E-95EB114D9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AE06B-45DE-52E8-47E8-134CC6E0FCFD}"/>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2D422206-FA89-F419-E98A-8CA2A2C3A3B9}"/>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063708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D0D6B-09AB-0B67-CD24-4ABA0BE22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285AD-9AF9-F017-D614-24FC12FE86BC}"/>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32FD50CE-8CAA-A20C-2BC1-34F261B9922F}"/>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243526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E5A38-7E41-4E26-C171-839F9D78A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5918C-6D10-605A-1B0A-0707C0B4268E}"/>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C8364F8B-C1E1-4E98-A17F-ACA959CB4A5D}"/>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078585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C1AFA-1921-BF2B-E8F3-4CFC55565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3F090-79F3-EEC6-26D3-D45D8C889036}"/>
              </a:ext>
            </a:extLst>
          </p:cNvPr>
          <p:cNvSpPr>
            <a:spLocks noGrp="1" noRot="1" noChangeAspect="1"/>
          </p:cNvSpPr>
          <p:nvPr>
            <p:ph type="sldImg"/>
          </p:nvPr>
        </p:nvSpPr>
        <p:spPr>
          <a:xfrm>
            <a:off x="1257300" y="720725"/>
            <a:ext cx="4800600" cy="3600450"/>
          </a:xfrm>
        </p:spPr>
        <p:txBody>
          <a:bodyPr/>
          <a:lstStyle/>
          <a:p>
            <a:endParaRPr lang="en-US" dirty="0"/>
          </a:p>
        </p:txBody>
      </p:sp>
      <p:sp>
        <p:nvSpPr>
          <p:cNvPr id="3" name="Notes Placeholder 2">
            <a:extLst>
              <a:ext uri="{FF2B5EF4-FFF2-40B4-BE49-F238E27FC236}">
                <a16:creationId xmlns:a16="http://schemas.microsoft.com/office/drawing/2014/main" id="{5EEB0ACF-68F4-69D0-EA61-4675414F6C56}"/>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13097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1351A-62EB-B9CB-5AAE-562788E2C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4E5E0-C7D2-9CF2-9AB9-CB6860237ACF}"/>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18300385-0146-F687-FF79-C079E4335211}"/>
              </a:ext>
            </a:extLst>
          </p:cNvPr>
          <p:cNvSpPr>
            <a:spLocks noGrp="1"/>
          </p:cNvSpPr>
          <p:nvPr>
            <p:ph type="body" idx="1"/>
          </p:nvPr>
        </p:nvSpPr>
        <p:spPr/>
        <p:txBody>
          <a:bodyPr/>
          <a:lstStyle/>
          <a:p>
            <a:endParaRPr lang="en-US" sz="3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07854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93A6-6DA0-7480-7C8C-600DCD501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711F8-845C-FB70-1A3C-5C1328920B68}"/>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15957A07-FB7E-6B90-A84C-4552E8892208}"/>
              </a:ext>
            </a:extLst>
          </p:cNvPr>
          <p:cNvSpPr>
            <a:spLocks noGrp="1"/>
          </p:cNvSpPr>
          <p:nvPr>
            <p:ph type="body" idx="1"/>
          </p:nvPr>
        </p:nvSpPr>
        <p:spPr/>
        <p:txBody>
          <a:bodyPr/>
          <a:lstStyle/>
          <a:p>
            <a:r>
              <a:rPr lang="en-US" sz="3800" dirty="0">
                <a:latin typeface="Arial Unicode MS" panose="020B0604020202020204" pitchFamily="34" charset="-128"/>
                <a:ea typeface="Arial Unicode MS" panose="020B0604020202020204" pitchFamily="34" charset="-128"/>
                <a:cs typeface="Arial Unicode MS" panose="020B0604020202020204" pitchFamily="34" charset="-128"/>
              </a:rPr>
              <a:t>Developed by RA in Harry’s jazz band.</a:t>
            </a:r>
          </a:p>
        </p:txBody>
      </p:sp>
    </p:spTree>
    <p:extLst>
      <p:ext uri="{BB962C8B-B14F-4D97-AF65-F5344CB8AC3E}">
        <p14:creationId xmlns:p14="http://schemas.microsoft.com/office/powerpoint/2010/main" val="35263285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883E7-7BA0-D118-0FF2-4626E7148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50774-403C-A1BB-ADF7-580AA00C78C6}"/>
              </a:ext>
            </a:extLst>
          </p:cNvPr>
          <p:cNvSpPr>
            <a:spLocks noGrp="1" noRot="1" noChangeAspect="1"/>
          </p:cNvSpPr>
          <p:nvPr>
            <p:ph type="sldImg"/>
          </p:nvPr>
        </p:nvSpPr>
        <p:spPr>
          <a:xfrm>
            <a:off x="1257300" y="720725"/>
            <a:ext cx="4800600" cy="3600450"/>
          </a:xfrm>
        </p:spPr>
        <p:txBody>
          <a:bodyPr/>
          <a:lstStyle/>
          <a:p>
            <a:endParaRPr lang="en-US"/>
          </a:p>
        </p:txBody>
      </p:sp>
      <p:sp>
        <p:nvSpPr>
          <p:cNvPr id="3" name="Notes Placeholder 2">
            <a:extLst>
              <a:ext uri="{FF2B5EF4-FFF2-40B4-BE49-F238E27FC236}">
                <a16:creationId xmlns:a16="http://schemas.microsoft.com/office/drawing/2014/main" id="{B2F88689-F0A6-8BA7-EB3A-EFB96E0F339C}"/>
              </a:ext>
            </a:extLst>
          </p:cNvPr>
          <p:cNvSpPr>
            <a:spLocks noGrp="1"/>
          </p:cNvSpPr>
          <p:nvPr>
            <p:ph type="body" idx="1"/>
          </p:nvPr>
        </p:nvSpPr>
        <p:spPr/>
        <p:txBody>
          <a:bodyPr/>
          <a:lstStyle/>
          <a:p>
            <a:endParaRPr lang="en-US" sz="380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53113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DCEEF-E044-DDA2-4DC7-213EE93B6D1C}"/>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0B8DBDC-C29A-8E28-595F-5177012C9E8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884D8A2-6E76-2511-CD44-01E30A867BAE}"/>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F85AD197-3131-0048-41C4-E6D61A4C1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9C8E5-F1B0-87DB-AEE2-75253E1DFD59}"/>
              </a:ext>
            </a:extLst>
          </p:cNvPr>
          <p:cNvSpPr>
            <a:spLocks noGrp="1"/>
          </p:cNvSpPr>
          <p:nvPr>
            <p:ph type="sldNum" sz="quarter" idx="12"/>
          </p:nvPr>
        </p:nvSpPr>
        <p:spPr/>
        <p:txBody>
          <a:bodyPr/>
          <a:lstStyle/>
          <a:p>
            <a:fld id="{DF990B40-1958-974E-A58A-5787498C58C9}" type="slidenum">
              <a:rPr lang="en-US" smtClean="0"/>
              <a:t>‹#›</a:t>
            </a:fld>
            <a:endParaRPr lang="en-US"/>
          </a:p>
        </p:txBody>
      </p:sp>
      <p:pic>
        <p:nvPicPr>
          <p:cNvPr id="7" name="Picture 6">
            <a:extLst>
              <a:ext uri="{FF2B5EF4-FFF2-40B4-BE49-F238E27FC236}">
                <a16:creationId xmlns:a16="http://schemas.microsoft.com/office/drawing/2014/main" id="{47DED6ED-E4F0-A9C2-4960-593E9A3E490B}"/>
              </a:ext>
            </a:extLst>
          </p:cNvPr>
          <p:cNvPicPr>
            <a:picLocks noChangeAspect="1"/>
          </p:cNvPicPr>
          <p:nvPr userDrawn="1"/>
        </p:nvPicPr>
        <p:blipFill>
          <a:blip r:embed="rId2"/>
          <a:stretch>
            <a:fillRect/>
          </a:stretch>
        </p:blipFill>
        <p:spPr>
          <a:xfrm>
            <a:off x="0" y="0"/>
            <a:ext cx="9144000" cy="5353910"/>
          </a:xfrm>
          <a:prstGeom prst="rect">
            <a:avLst/>
          </a:prstGeom>
        </p:spPr>
      </p:pic>
      <p:cxnSp>
        <p:nvCxnSpPr>
          <p:cNvPr id="8" name="Straight Connector 7">
            <a:extLst>
              <a:ext uri="{FF2B5EF4-FFF2-40B4-BE49-F238E27FC236}">
                <a16:creationId xmlns:a16="http://schemas.microsoft.com/office/drawing/2014/main" id="{BDFDCE47-3189-7637-283C-F9B8AB328F64}"/>
              </a:ext>
            </a:extLst>
          </p:cNvPr>
          <p:cNvCxnSpPr/>
          <p:nvPr userDrawn="1"/>
        </p:nvCxnSpPr>
        <p:spPr>
          <a:xfrm>
            <a:off x="0" y="5353910"/>
            <a:ext cx="9144000" cy="0"/>
          </a:xfrm>
          <a:prstGeom prst="line">
            <a:avLst/>
          </a:prstGeom>
          <a:ln w="38100" cmpd="sng">
            <a:solidFill>
              <a:srgbClr val="F7912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9644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AB08D-5F61-96BF-6DEB-E9D72971D6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41DC80-C4A7-9A0B-2670-AC176DDC31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8CBA4E-BC18-DF75-C6F3-51CC7123A5D9}"/>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014FEC5C-4DEE-23DD-1A5C-79A2F7BC67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4FE43D-F020-A2F0-0428-86B523871599}"/>
              </a:ext>
            </a:extLst>
          </p:cNvPr>
          <p:cNvSpPr>
            <a:spLocks noGrp="1"/>
          </p:cNvSpPr>
          <p:nvPr>
            <p:ph type="sldNum" sz="quarter" idx="12"/>
          </p:nvPr>
        </p:nvSpPr>
        <p:spPr/>
        <p:txBody>
          <a:bodyPr/>
          <a:lstStyle/>
          <a:p>
            <a:fld id="{DF990B40-1958-974E-A58A-5787498C58C9}" type="slidenum">
              <a:rPr lang="en-US" smtClean="0"/>
              <a:pPr/>
              <a:t>‹#›</a:t>
            </a:fld>
            <a:endParaRPr lang="en-US"/>
          </a:p>
        </p:txBody>
      </p:sp>
    </p:spTree>
    <p:extLst>
      <p:ext uri="{BB962C8B-B14F-4D97-AF65-F5344CB8AC3E}">
        <p14:creationId xmlns:p14="http://schemas.microsoft.com/office/powerpoint/2010/main" val="254396957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89C832-934A-42B3-374E-1B3C1D33648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1239BD-6B20-1B67-582F-B92C2AECF50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88A60D-67C2-1AEA-FB76-AF3FF010E09E}"/>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1AA8164F-5EF4-3B8D-961B-34A7BB08C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D3081-66FF-A0F2-4F08-1644DA767164}"/>
              </a:ext>
            </a:extLst>
          </p:cNvPr>
          <p:cNvSpPr>
            <a:spLocks noGrp="1"/>
          </p:cNvSpPr>
          <p:nvPr>
            <p:ph type="sldNum" sz="quarter" idx="12"/>
          </p:nvPr>
        </p:nvSpPr>
        <p:spPr/>
        <p:txBody>
          <a:bodyPr/>
          <a:lstStyle/>
          <a:p>
            <a:fld id="{DF990B40-1958-974E-A58A-5787498C58C9}" type="slidenum">
              <a:rPr lang="en-US" smtClean="0"/>
              <a:pPr/>
              <a:t>‹#›</a:t>
            </a:fld>
            <a:endParaRPr lang="en-US"/>
          </a:p>
        </p:txBody>
      </p:sp>
    </p:spTree>
    <p:extLst>
      <p:ext uri="{BB962C8B-B14F-4D97-AF65-F5344CB8AC3E}">
        <p14:creationId xmlns:p14="http://schemas.microsoft.com/office/powerpoint/2010/main" val="184347049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F990B40-1958-974E-A58A-5787498C58C9}" type="slidenum">
              <a:rPr lang="en-US" smtClean="0"/>
              <a:pPr/>
              <a:t>‹#›</a:t>
            </a:fld>
            <a:endParaRPr lang="en-US"/>
          </a:p>
        </p:txBody>
      </p:sp>
      <p:sp>
        <p:nvSpPr>
          <p:cNvPr id="5" name="Text Placeholder 4"/>
          <p:cNvSpPr>
            <a:spLocks noGrp="1"/>
          </p:cNvSpPr>
          <p:nvPr>
            <p:ph type="body" sz="quarter" idx="11"/>
          </p:nvPr>
        </p:nvSpPr>
        <p:spPr>
          <a:xfrm>
            <a:off x="457200" y="1616076"/>
            <a:ext cx="2606040" cy="4505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p:cNvSpPr>
            <a:spLocks noGrp="1"/>
          </p:cNvSpPr>
          <p:nvPr>
            <p:ph type="body" sz="quarter" idx="12"/>
          </p:nvPr>
        </p:nvSpPr>
        <p:spPr>
          <a:xfrm>
            <a:off x="3268980" y="1616076"/>
            <a:ext cx="2606040" cy="4505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4"/>
          <p:cNvSpPr>
            <a:spLocks noGrp="1"/>
          </p:cNvSpPr>
          <p:nvPr>
            <p:ph type="body" sz="quarter" idx="13"/>
          </p:nvPr>
        </p:nvSpPr>
        <p:spPr>
          <a:xfrm>
            <a:off x="6080760" y="1616076"/>
            <a:ext cx="2606040" cy="4505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4935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F990B40-1958-974E-A58A-5787498C58C9}" type="slidenum">
              <a:rPr lang="en-US" smtClean="0"/>
              <a:pPr/>
              <a:t>‹#›</a:t>
            </a:fld>
            <a:endParaRPr lang="en-US"/>
          </a:p>
        </p:txBody>
      </p:sp>
      <p:sp>
        <p:nvSpPr>
          <p:cNvPr id="5" name="Content Placeholder 4"/>
          <p:cNvSpPr>
            <a:spLocks noGrp="1"/>
          </p:cNvSpPr>
          <p:nvPr>
            <p:ph sz="quarter" idx="11"/>
          </p:nvPr>
        </p:nvSpPr>
        <p:spPr>
          <a:xfrm>
            <a:off x="449262" y="1609727"/>
            <a:ext cx="2620963"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2"/>
          </p:nvPr>
        </p:nvSpPr>
        <p:spPr>
          <a:xfrm>
            <a:off x="3263902" y="1609727"/>
            <a:ext cx="5422899"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19261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DF990B40-1958-974E-A58A-5787498C58C9}" type="slidenum">
              <a:rPr lang="en-US" smtClean="0"/>
              <a:pPr/>
              <a:t>‹#›</a:t>
            </a:fld>
            <a:endParaRPr lang="en-US"/>
          </a:p>
        </p:txBody>
      </p:sp>
      <p:sp>
        <p:nvSpPr>
          <p:cNvPr id="5" name="Content Placeholder 4"/>
          <p:cNvSpPr>
            <a:spLocks noGrp="1"/>
          </p:cNvSpPr>
          <p:nvPr>
            <p:ph sz="quarter" idx="11"/>
          </p:nvPr>
        </p:nvSpPr>
        <p:spPr>
          <a:xfrm>
            <a:off x="6057901" y="1609727"/>
            <a:ext cx="2620963"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6"/>
          <p:cNvSpPr>
            <a:spLocks noGrp="1"/>
          </p:cNvSpPr>
          <p:nvPr>
            <p:ph sz="quarter" idx="12"/>
          </p:nvPr>
        </p:nvSpPr>
        <p:spPr>
          <a:xfrm>
            <a:off x="457202" y="1609727"/>
            <a:ext cx="5422899" cy="4511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5142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0074-BFDF-2084-DCA6-0F56B54DA4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D27F39-7988-826D-684D-6B1D9ED671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412C72-5708-11DC-4BC5-5C88DD21E5D2}"/>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78D75F90-875D-7679-C738-4188A7E03E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36BEF9-A17B-BFB1-917F-74B0F8B15DEA}"/>
              </a:ext>
            </a:extLst>
          </p:cNvPr>
          <p:cNvSpPr>
            <a:spLocks noGrp="1"/>
          </p:cNvSpPr>
          <p:nvPr>
            <p:ph type="sldNum" sz="quarter" idx="12"/>
          </p:nvPr>
        </p:nvSpPr>
        <p:spPr/>
        <p:txBody>
          <a:bodyPr/>
          <a:lstStyle/>
          <a:p>
            <a:fld id="{73C0AB0E-382F-E640-A234-6C9FC4BAD6BC}" type="slidenum">
              <a:rPr lang="en-US" smtClean="0"/>
              <a:t>‹#›</a:t>
            </a:fld>
            <a:endParaRPr lang="en-US"/>
          </a:p>
        </p:txBody>
      </p:sp>
    </p:spTree>
    <p:extLst>
      <p:ext uri="{BB962C8B-B14F-4D97-AF65-F5344CB8AC3E}">
        <p14:creationId xmlns:p14="http://schemas.microsoft.com/office/powerpoint/2010/main" val="1318758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97F6-5528-3318-30BF-FF5E539A27B5}"/>
              </a:ext>
            </a:extLst>
          </p:cNvPr>
          <p:cNvSpPr>
            <a:spLocks noGrp="1"/>
          </p:cNvSpPr>
          <p:nvPr>
            <p:ph type="title"/>
          </p:nvPr>
        </p:nvSpPr>
        <p:spPr>
          <a:xfrm>
            <a:off x="623887" y="1709738"/>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E0EA945-23E6-F120-DD1A-15796C638B36}"/>
              </a:ext>
            </a:extLst>
          </p:cNvPr>
          <p:cNvSpPr>
            <a:spLocks noGrp="1"/>
          </p:cNvSpPr>
          <p:nvPr>
            <p:ph type="body" idx="1"/>
          </p:nvPr>
        </p:nvSpPr>
        <p:spPr>
          <a:xfrm>
            <a:off x="623887"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A270D6-6F3E-AB8B-A59E-14171CD418F0}"/>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9DC1B022-3B41-347E-2E98-022A997AC6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5FCDAA-472F-A384-8214-DBF6FFE3F11C}"/>
              </a:ext>
            </a:extLst>
          </p:cNvPr>
          <p:cNvSpPr>
            <a:spLocks noGrp="1"/>
          </p:cNvSpPr>
          <p:nvPr>
            <p:ph type="sldNum" sz="quarter" idx="12"/>
          </p:nvPr>
        </p:nvSpPr>
        <p:spPr/>
        <p:txBody>
          <a:bodyPr/>
          <a:lstStyle/>
          <a:p>
            <a:fld id="{73C0AB0E-382F-E640-A234-6C9FC4BAD6BC}" type="slidenum">
              <a:rPr lang="en-US" smtClean="0"/>
              <a:t>‹#›</a:t>
            </a:fld>
            <a:endParaRPr lang="en-US"/>
          </a:p>
        </p:txBody>
      </p:sp>
      <p:pic>
        <p:nvPicPr>
          <p:cNvPr id="7" name="Picture 6">
            <a:extLst>
              <a:ext uri="{FF2B5EF4-FFF2-40B4-BE49-F238E27FC236}">
                <a16:creationId xmlns:a16="http://schemas.microsoft.com/office/drawing/2014/main" id="{0E616E9D-0477-59E0-6873-E6BA848DA67A}"/>
              </a:ext>
            </a:extLst>
          </p:cNvPr>
          <p:cNvPicPr>
            <a:picLocks noChangeAspect="1"/>
          </p:cNvPicPr>
          <p:nvPr userDrawn="1"/>
        </p:nvPicPr>
        <p:blipFill>
          <a:blip r:embed="rId2"/>
          <a:stretch>
            <a:fillRect/>
          </a:stretch>
        </p:blipFill>
        <p:spPr>
          <a:xfrm>
            <a:off x="0" y="-1630093"/>
            <a:ext cx="9144000" cy="5353910"/>
          </a:xfrm>
          <a:prstGeom prst="rect">
            <a:avLst/>
          </a:prstGeom>
        </p:spPr>
      </p:pic>
      <p:cxnSp>
        <p:nvCxnSpPr>
          <p:cNvPr id="8" name="Straight Connector 7">
            <a:extLst>
              <a:ext uri="{FF2B5EF4-FFF2-40B4-BE49-F238E27FC236}">
                <a16:creationId xmlns:a16="http://schemas.microsoft.com/office/drawing/2014/main" id="{E5C60854-5CDB-334D-8F4F-7F0D4F84812F}"/>
              </a:ext>
            </a:extLst>
          </p:cNvPr>
          <p:cNvCxnSpPr/>
          <p:nvPr userDrawn="1"/>
        </p:nvCxnSpPr>
        <p:spPr>
          <a:xfrm>
            <a:off x="0" y="3723817"/>
            <a:ext cx="9144000" cy="0"/>
          </a:xfrm>
          <a:prstGeom prst="line">
            <a:avLst/>
          </a:prstGeom>
          <a:ln w="38100" cmpd="sng">
            <a:solidFill>
              <a:srgbClr val="F7912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6199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28097-D5DA-2636-A772-36228915AD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93A3CE-2592-01B8-EC3A-6E0946A098F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5BF304-D2D6-2E3E-B353-2E65EEA2BEA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7EDFD2-99D1-263F-76D0-CFA84B7F9AE2}"/>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6" name="Footer Placeholder 5">
            <a:extLst>
              <a:ext uri="{FF2B5EF4-FFF2-40B4-BE49-F238E27FC236}">
                <a16:creationId xmlns:a16="http://schemas.microsoft.com/office/drawing/2014/main" id="{F3334663-B926-134E-24FE-4295023B70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58601-E8BD-08E0-0B42-6DC03C65E046}"/>
              </a:ext>
            </a:extLst>
          </p:cNvPr>
          <p:cNvSpPr>
            <a:spLocks noGrp="1"/>
          </p:cNvSpPr>
          <p:nvPr>
            <p:ph type="sldNum" sz="quarter" idx="12"/>
          </p:nvPr>
        </p:nvSpPr>
        <p:spPr/>
        <p:txBody>
          <a:bodyPr/>
          <a:lstStyle/>
          <a:p>
            <a:fld id="{DF990B40-1958-974E-A58A-5787498C58C9}" type="slidenum">
              <a:rPr lang="en-US" smtClean="0"/>
              <a:t>‹#›</a:t>
            </a:fld>
            <a:endParaRPr lang="en-US"/>
          </a:p>
        </p:txBody>
      </p:sp>
    </p:spTree>
    <p:extLst>
      <p:ext uri="{BB962C8B-B14F-4D97-AF65-F5344CB8AC3E}">
        <p14:creationId xmlns:p14="http://schemas.microsoft.com/office/powerpoint/2010/main" val="4187048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6363E-70D8-2BEB-2F1D-4A863C8B4F9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601782-F2FE-9AAC-40E5-B8DA6E651FA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47689DD-CFDE-F9A7-BB36-7717369B939A}"/>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AC1C57-72F7-7405-C9BB-94A48CDC746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4F4BCF8-A7E8-B884-F726-A1DFB7C4CEC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F76556-8749-4587-D5FD-23292F8B51F2}"/>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8" name="Footer Placeholder 7">
            <a:extLst>
              <a:ext uri="{FF2B5EF4-FFF2-40B4-BE49-F238E27FC236}">
                <a16:creationId xmlns:a16="http://schemas.microsoft.com/office/drawing/2014/main" id="{ADB82CC7-34F5-2C7A-9E2E-4DF04CDE66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0C37F7-4A3A-E070-7998-E6EDD55974B4}"/>
              </a:ext>
            </a:extLst>
          </p:cNvPr>
          <p:cNvSpPr>
            <a:spLocks noGrp="1"/>
          </p:cNvSpPr>
          <p:nvPr>
            <p:ph type="sldNum" sz="quarter" idx="12"/>
          </p:nvPr>
        </p:nvSpPr>
        <p:spPr/>
        <p:txBody>
          <a:bodyPr/>
          <a:lstStyle/>
          <a:p>
            <a:fld id="{DF990B40-1958-974E-A58A-5787498C58C9}" type="slidenum">
              <a:rPr lang="en-US" smtClean="0"/>
              <a:t>‹#›</a:t>
            </a:fld>
            <a:endParaRPr lang="en-US"/>
          </a:p>
        </p:txBody>
      </p:sp>
    </p:spTree>
    <p:extLst>
      <p:ext uri="{BB962C8B-B14F-4D97-AF65-F5344CB8AC3E}">
        <p14:creationId xmlns:p14="http://schemas.microsoft.com/office/powerpoint/2010/main" val="2539842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1ACB6-3EFA-A2D7-FFAA-149D8E3978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A31FA8-2717-3E4C-132F-BD72145B0631}"/>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4" name="Footer Placeholder 3">
            <a:extLst>
              <a:ext uri="{FF2B5EF4-FFF2-40B4-BE49-F238E27FC236}">
                <a16:creationId xmlns:a16="http://schemas.microsoft.com/office/drawing/2014/main" id="{DB472C6A-5179-E6A3-D8C1-CD6E87AE57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4822F12-960D-E9BB-0B64-29DAAA084F99}"/>
              </a:ext>
            </a:extLst>
          </p:cNvPr>
          <p:cNvSpPr>
            <a:spLocks noGrp="1"/>
          </p:cNvSpPr>
          <p:nvPr>
            <p:ph type="sldNum" sz="quarter" idx="12"/>
          </p:nvPr>
        </p:nvSpPr>
        <p:spPr/>
        <p:txBody>
          <a:bodyPr/>
          <a:lstStyle/>
          <a:p>
            <a:fld id="{DF990B40-1958-974E-A58A-5787498C58C9}" type="slidenum">
              <a:rPr lang="en-US" smtClean="0"/>
              <a:t>‹#›</a:t>
            </a:fld>
            <a:endParaRPr lang="en-US"/>
          </a:p>
        </p:txBody>
      </p:sp>
    </p:spTree>
    <p:extLst>
      <p:ext uri="{BB962C8B-B14F-4D97-AF65-F5344CB8AC3E}">
        <p14:creationId xmlns:p14="http://schemas.microsoft.com/office/powerpoint/2010/main" val="2027247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2C5080-B8C4-EA4D-0FEC-92C9680DF1FF}"/>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3" name="Footer Placeholder 2">
            <a:extLst>
              <a:ext uri="{FF2B5EF4-FFF2-40B4-BE49-F238E27FC236}">
                <a16:creationId xmlns:a16="http://schemas.microsoft.com/office/drawing/2014/main" id="{C38F2122-5128-950D-22FF-50FB927BCA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50822E-7BAA-A286-AB65-EF0485BA48F9}"/>
              </a:ext>
            </a:extLst>
          </p:cNvPr>
          <p:cNvSpPr>
            <a:spLocks noGrp="1"/>
          </p:cNvSpPr>
          <p:nvPr>
            <p:ph type="sldNum" sz="quarter" idx="12"/>
          </p:nvPr>
        </p:nvSpPr>
        <p:spPr/>
        <p:txBody>
          <a:bodyPr/>
          <a:lstStyle/>
          <a:p>
            <a:fld id="{73C0AB0E-382F-E640-A234-6C9FC4BAD6BC}" type="slidenum">
              <a:rPr lang="en-US" smtClean="0"/>
              <a:t>‹#›</a:t>
            </a:fld>
            <a:endParaRPr lang="en-US"/>
          </a:p>
        </p:txBody>
      </p:sp>
    </p:spTree>
    <p:extLst>
      <p:ext uri="{BB962C8B-B14F-4D97-AF65-F5344CB8AC3E}">
        <p14:creationId xmlns:p14="http://schemas.microsoft.com/office/powerpoint/2010/main" val="2218568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87EC0-5671-3AB7-3A37-F11D26A99C6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A8AE0D1-98A8-5695-9880-73D8A4BBDD5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4C280D-9E92-8938-D71C-06F7FDFB13E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6C31484-C818-927C-AB1D-90D4DEE1B0A6}"/>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6" name="Footer Placeholder 5">
            <a:extLst>
              <a:ext uri="{FF2B5EF4-FFF2-40B4-BE49-F238E27FC236}">
                <a16:creationId xmlns:a16="http://schemas.microsoft.com/office/drawing/2014/main" id="{296770AF-175C-0AD1-26FF-FDC0405EFA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5035BF-6745-F4D2-33B3-FE33CBE7E925}"/>
              </a:ext>
            </a:extLst>
          </p:cNvPr>
          <p:cNvSpPr>
            <a:spLocks noGrp="1"/>
          </p:cNvSpPr>
          <p:nvPr>
            <p:ph type="sldNum" sz="quarter" idx="12"/>
          </p:nvPr>
        </p:nvSpPr>
        <p:spPr/>
        <p:txBody>
          <a:bodyPr/>
          <a:lstStyle/>
          <a:p>
            <a:fld id="{DF990B40-1958-974E-A58A-5787498C58C9}" type="slidenum">
              <a:rPr lang="en-US" smtClean="0"/>
              <a:pPr/>
              <a:t>‹#›</a:t>
            </a:fld>
            <a:endParaRPr lang="en-US"/>
          </a:p>
        </p:txBody>
      </p:sp>
    </p:spTree>
    <p:extLst>
      <p:ext uri="{BB962C8B-B14F-4D97-AF65-F5344CB8AC3E}">
        <p14:creationId xmlns:p14="http://schemas.microsoft.com/office/powerpoint/2010/main" val="112192221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B7870-2874-0248-6324-7E16CEDAA87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493D44D-0A83-C0F6-2FB3-695ECF24BA1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623174D-A1AD-1FA0-BA84-508666332F5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E6FC392-EEAE-5D10-FCA5-32E58BBA9E70}"/>
              </a:ext>
            </a:extLst>
          </p:cNvPr>
          <p:cNvSpPr>
            <a:spLocks noGrp="1"/>
          </p:cNvSpPr>
          <p:nvPr>
            <p:ph type="dt" sz="half" idx="10"/>
          </p:nvPr>
        </p:nvSpPr>
        <p:spPr/>
        <p:txBody>
          <a:bodyPr/>
          <a:lstStyle/>
          <a:p>
            <a:fld id="{70F6BB4F-885C-5040-8273-36446829327B}" type="datetimeFigureOut">
              <a:rPr lang="en-US" smtClean="0"/>
              <a:t>8/16/26</a:t>
            </a:fld>
            <a:endParaRPr lang="en-US"/>
          </a:p>
        </p:txBody>
      </p:sp>
      <p:sp>
        <p:nvSpPr>
          <p:cNvPr id="6" name="Footer Placeholder 5">
            <a:extLst>
              <a:ext uri="{FF2B5EF4-FFF2-40B4-BE49-F238E27FC236}">
                <a16:creationId xmlns:a16="http://schemas.microsoft.com/office/drawing/2014/main" id="{73A8CA19-274E-EFE8-9BD7-4EE1520DEC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64D07E-6306-7517-FF5D-2BFA57CF5FC4}"/>
              </a:ext>
            </a:extLst>
          </p:cNvPr>
          <p:cNvSpPr>
            <a:spLocks noGrp="1"/>
          </p:cNvSpPr>
          <p:nvPr>
            <p:ph type="sldNum" sz="quarter" idx="12"/>
          </p:nvPr>
        </p:nvSpPr>
        <p:spPr/>
        <p:txBody>
          <a:bodyPr/>
          <a:lstStyle/>
          <a:p>
            <a:fld id="{DF990B40-1958-974E-A58A-5787498C58C9}" type="slidenum">
              <a:rPr lang="en-US" smtClean="0"/>
              <a:pPr/>
              <a:t>‹#›</a:t>
            </a:fld>
            <a:endParaRPr lang="en-US"/>
          </a:p>
        </p:txBody>
      </p:sp>
    </p:spTree>
    <p:extLst>
      <p:ext uri="{BB962C8B-B14F-4D97-AF65-F5344CB8AC3E}">
        <p14:creationId xmlns:p14="http://schemas.microsoft.com/office/powerpoint/2010/main" val="383450944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E24070-6E41-C78C-AE4A-A9CF1763E8D6}"/>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6EE35E-36B1-1707-EA44-933EDD60E12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80531-D175-0550-1901-D71A1E84EEB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70F6BB4F-885C-5040-8273-36446829327B}" type="datetimeFigureOut">
              <a:rPr lang="en-US" smtClean="0"/>
              <a:t>8/16/26</a:t>
            </a:fld>
            <a:endParaRPr lang="en-US"/>
          </a:p>
        </p:txBody>
      </p:sp>
      <p:sp>
        <p:nvSpPr>
          <p:cNvPr id="5" name="Footer Placeholder 4">
            <a:extLst>
              <a:ext uri="{FF2B5EF4-FFF2-40B4-BE49-F238E27FC236}">
                <a16:creationId xmlns:a16="http://schemas.microsoft.com/office/drawing/2014/main" id="{528CC76F-4A3D-C33E-05C5-089C895BED1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48721F9-B58F-1F13-6C72-496666B4147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F990B40-1958-974E-A58A-5787498C58C9}" type="slidenum">
              <a:rPr lang="en-US" smtClean="0"/>
              <a:pPr/>
              <a:t>‹#›</a:t>
            </a:fld>
            <a:endParaRPr lang="en-US"/>
          </a:p>
        </p:txBody>
      </p:sp>
      <p:sp>
        <p:nvSpPr>
          <p:cNvPr id="7" name="Rectangle 6">
            <a:extLst>
              <a:ext uri="{FF2B5EF4-FFF2-40B4-BE49-F238E27FC236}">
                <a16:creationId xmlns:a16="http://schemas.microsoft.com/office/drawing/2014/main" id="{3FA06E73-183B-3A7C-57E3-A619CE2832A6}"/>
              </a:ext>
            </a:extLst>
          </p:cNvPr>
          <p:cNvSpPr/>
          <p:nvPr userDrawn="1"/>
        </p:nvSpPr>
        <p:spPr>
          <a:xfrm>
            <a:off x="0" y="2"/>
            <a:ext cx="9144000" cy="1203325"/>
          </a:xfrm>
          <a:prstGeom prst="rect">
            <a:avLst/>
          </a:prstGeom>
          <a:gradFill>
            <a:gsLst>
              <a:gs pos="0">
                <a:srgbClr val="202020"/>
              </a:gs>
              <a:gs pos="100000">
                <a:srgbClr val="4E4E4E"/>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cxnSp>
        <p:nvCxnSpPr>
          <p:cNvPr id="8" name="Straight Connector 7">
            <a:extLst>
              <a:ext uri="{FF2B5EF4-FFF2-40B4-BE49-F238E27FC236}">
                <a16:creationId xmlns:a16="http://schemas.microsoft.com/office/drawing/2014/main" id="{8A8CF6FB-42DF-CE46-9966-119E8238B560}"/>
              </a:ext>
            </a:extLst>
          </p:cNvPr>
          <p:cNvCxnSpPr/>
          <p:nvPr userDrawn="1"/>
        </p:nvCxnSpPr>
        <p:spPr>
          <a:xfrm>
            <a:off x="0" y="1198343"/>
            <a:ext cx="9144000" cy="0"/>
          </a:xfrm>
          <a:prstGeom prst="line">
            <a:avLst/>
          </a:prstGeom>
          <a:ln w="38100" cmpd="sng">
            <a:solidFill>
              <a:srgbClr val="F79120"/>
            </a:solidFill>
          </a:ln>
        </p:spPr>
        <p:style>
          <a:lnRef idx="2">
            <a:schemeClr val="accent1"/>
          </a:lnRef>
          <a:fillRef idx="0">
            <a:schemeClr val="accent1"/>
          </a:fillRef>
          <a:effectRef idx="1">
            <a:schemeClr val="accent1"/>
          </a:effectRef>
          <a:fontRef idx="minor">
            <a:schemeClr val="tx1"/>
          </a:fontRef>
        </p:style>
      </p:cxnSp>
      <p:sp>
        <p:nvSpPr>
          <p:cNvPr id="9" name="Text Box 14">
            <a:extLst>
              <a:ext uri="{FF2B5EF4-FFF2-40B4-BE49-F238E27FC236}">
                <a16:creationId xmlns:a16="http://schemas.microsoft.com/office/drawing/2014/main" id="{763AA785-1D60-D5B6-F89A-D5DE48B90400}"/>
              </a:ext>
            </a:extLst>
          </p:cNvPr>
          <p:cNvSpPr txBox="1">
            <a:spLocks noChangeArrowheads="1"/>
          </p:cNvSpPr>
          <p:nvPr userDrawn="1"/>
        </p:nvSpPr>
        <p:spPr bwMode="auto">
          <a:xfrm>
            <a:off x="430214" y="6523756"/>
            <a:ext cx="7685088" cy="2185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34523" tIns="0" rIns="34523" bIns="0"/>
          <a:lstStyle>
            <a:lvl1pPr defTabSz="342900" eaLnBrk="0" hangingPunct="0">
              <a:defRPr sz="2000">
                <a:solidFill>
                  <a:schemeClr val="tx1"/>
                </a:solidFill>
                <a:latin typeface="Arial" charset="0"/>
                <a:ea typeface="ＭＳ Ｐゴシック" pitchFamily="16" charset="-128"/>
              </a:defRPr>
            </a:lvl1pPr>
            <a:lvl2pPr marL="14224000" indent="-14052550" defTabSz="342900" eaLnBrk="0" hangingPunct="0">
              <a:defRPr sz="2000">
                <a:solidFill>
                  <a:schemeClr val="tx1"/>
                </a:solidFill>
                <a:latin typeface="Arial" charset="0"/>
                <a:ea typeface="ＭＳ Ｐゴシック" pitchFamily="16" charset="-128"/>
              </a:defRPr>
            </a:lvl2pPr>
            <a:lvl3pPr marL="19388138" indent="-19045238" defTabSz="342900" eaLnBrk="0" hangingPunct="0">
              <a:defRPr sz="2000">
                <a:solidFill>
                  <a:schemeClr val="tx1"/>
                </a:solidFill>
                <a:latin typeface="Arial" charset="0"/>
                <a:ea typeface="ＭＳ Ｐゴシック" pitchFamily="16" charset="-128"/>
              </a:defRPr>
            </a:lvl3pPr>
            <a:lvl4pPr eaLnBrk="0" hangingPunct="0">
              <a:defRPr sz="2000">
                <a:solidFill>
                  <a:schemeClr val="tx1"/>
                </a:solidFill>
                <a:latin typeface="Arial" charset="0"/>
                <a:ea typeface="ＭＳ Ｐゴシック" pitchFamily="16" charset="-128"/>
              </a:defRPr>
            </a:lvl4pPr>
            <a:lvl5pPr eaLnBrk="0" hangingPunct="0">
              <a:defRPr sz="2000">
                <a:solidFill>
                  <a:schemeClr val="tx1"/>
                </a:solidFill>
                <a:latin typeface="Arial" charset="0"/>
                <a:ea typeface="ＭＳ Ｐゴシック" pitchFamily="16" charset="-128"/>
              </a:defRPr>
            </a:lvl5pPr>
            <a:lvl6pPr marL="457200" eaLnBrk="0" fontAlgn="base" hangingPunct="0">
              <a:lnSpc>
                <a:spcPct val="90000"/>
              </a:lnSpc>
              <a:spcBef>
                <a:spcPct val="50000"/>
              </a:spcBef>
              <a:spcAft>
                <a:spcPct val="0"/>
              </a:spcAft>
              <a:defRPr sz="2000">
                <a:solidFill>
                  <a:schemeClr val="tx1"/>
                </a:solidFill>
                <a:latin typeface="Arial" charset="0"/>
                <a:ea typeface="ＭＳ Ｐゴシック" pitchFamily="16" charset="-128"/>
              </a:defRPr>
            </a:lvl6pPr>
            <a:lvl7pPr marL="914400" eaLnBrk="0" fontAlgn="base" hangingPunct="0">
              <a:lnSpc>
                <a:spcPct val="90000"/>
              </a:lnSpc>
              <a:spcBef>
                <a:spcPct val="50000"/>
              </a:spcBef>
              <a:spcAft>
                <a:spcPct val="0"/>
              </a:spcAft>
              <a:defRPr sz="2000">
                <a:solidFill>
                  <a:schemeClr val="tx1"/>
                </a:solidFill>
                <a:latin typeface="Arial" charset="0"/>
                <a:ea typeface="ＭＳ Ｐゴシック" pitchFamily="16" charset="-128"/>
              </a:defRPr>
            </a:lvl7pPr>
            <a:lvl8pPr marL="1371600" eaLnBrk="0" fontAlgn="base" hangingPunct="0">
              <a:lnSpc>
                <a:spcPct val="90000"/>
              </a:lnSpc>
              <a:spcBef>
                <a:spcPct val="50000"/>
              </a:spcBef>
              <a:spcAft>
                <a:spcPct val="0"/>
              </a:spcAft>
              <a:defRPr sz="2000">
                <a:solidFill>
                  <a:schemeClr val="tx1"/>
                </a:solidFill>
                <a:latin typeface="Arial" charset="0"/>
                <a:ea typeface="ＭＳ Ｐゴシック" pitchFamily="16" charset="-128"/>
              </a:defRPr>
            </a:lvl8pPr>
            <a:lvl9pPr marL="1828800" eaLnBrk="0" fontAlgn="base" hangingPunct="0">
              <a:lnSpc>
                <a:spcPct val="90000"/>
              </a:lnSpc>
              <a:spcBef>
                <a:spcPct val="50000"/>
              </a:spcBef>
              <a:spcAft>
                <a:spcPct val="0"/>
              </a:spcAft>
              <a:defRPr sz="2000">
                <a:solidFill>
                  <a:schemeClr val="tx1"/>
                </a:solidFill>
                <a:latin typeface="Arial" charset="0"/>
                <a:ea typeface="ＭＳ Ｐゴシック" pitchFamily="16" charset="-128"/>
              </a:defRPr>
            </a:lvl9pPr>
          </a:lstStyle>
          <a:p>
            <a:pPr marL="0" marR="0" indent="0" algn="l" defTabSz="342863" rtl="0" eaLnBrk="1" fontAlgn="base" latinLnBrk="0" hangingPunct="1">
              <a:lnSpc>
                <a:spcPct val="100000"/>
              </a:lnSpc>
              <a:spcBef>
                <a:spcPts val="0"/>
              </a:spcBef>
              <a:spcAft>
                <a:spcPct val="0"/>
              </a:spcAft>
              <a:buClr>
                <a:schemeClr val="accent1"/>
              </a:buClr>
              <a:buSzTx/>
              <a:buFont typeface="Arial"/>
              <a:buNone/>
              <a:tabLst/>
              <a:defRPr/>
            </a:pPr>
            <a:r>
              <a:rPr lang="en-US" sz="800">
                <a:latin typeface="Calibri"/>
                <a:cs typeface="Calibri"/>
              </a:rPr>
              <a:t>©2015 </a:t>
            </a:r>
            <a:r>
              <a:rPr lang="en-US" sz="800" b="0" kern="1200">
                <a:solidFill>
                  <a:schemeClr val="tx1"/>
                </a:solidFill>
                <a:latin typeface="Calibri"/>
                <a:ea typeface="ＭＳ Ｐゴシック" pitchFamily="16" charset="-128"/>
                <a:cs typeface="Calibri"/>
              </a:rPr>
              <a:t>IDG Connect and Wallace &amp; Washburn Associates, LLC and/or their affiliates</a:t>
            </a:r>
            <a:r>
              <a:rPr lang="en-US" sz="800" b="0" baseline="0" noProof="0">
                <a:solidFill>
                  <a:schemeClr val="tx1"/>
                </a:solidFill>
                <a:latin typeface="Calibri"/>
                <a:cs typeface="Calibri"/>
              </a:rPr>
              <a:t>. All rights reserved.</a:t>
            </a:r>
            <a:r>
              <a:rPr lang="en-US" sz="800" b="0" noProof="0">
                <a:solidFill>
                  <a:schemeClr val="tx1"/>
                </a:solidFill>
                <a:latin typeface="Calibri"/>
                <a:cs typeface="Calibri"/>
              </a:rPr>
              <a:t> </a:t>
            </a:r>
            <a:r>
              <a:rPr lang="en-US" sz="800" b="0" kern="1200" noProof="0">
                <a:solidFill>
                  <a:schemeClr val="tx1"/>
                </a:solidFill>
                <a:latin typeface="Calibri"/>
                <a:cs typeface="Calibri"/>
              </a:rPr>
              <a:t>Designated trademarks and brands are the property of their respective owners. </a:t>
            </a:r>
            <a:endParaRPr lang="en-US" sz="800" b="0" noProof="0">
              <a:solidFill>
                <a:schemeClr val="tx1"/>
              </a:solidFill>
              <a:latin typeface="Calibri"/>
              <a:cs typeface="Calibri"/>
            </a:endParaRPr>
          </a:p>
        </p:txBody>
      </p:sp>
      <p:cxnSp>
        <p:nvCxnSpPr>
          <p:cNvPr id="10" name="Straight Connector 9">
            <a:extLst>
              <a:ext uri="{FF2B5EF4-FFF2-40B4-BE49-F238E27FC236}">
                <a16:creationId xmlns:a16="http://schemas.microsoft.com/office/drawing/2014/main" id="{4CFCA1B6-62CE-38C4-64F4-C70D53C1775B}"/>
              </a:ext>
            </a:extLst>
          </p:cNvPr>
          <p:cNvCxnSpPr/>
          <p:nvPr userDrawn="1"/>
        </p:nvCxnSpPr>
        <p:spPr>
          <a:xfrm>
            <a:off x="449265" y="6353710"/>
            <a:ext cx="8237536" cy="13986"/>
          </a:xfrm>
          <a:prstGeom prst="line">
            <a:avLst/>
          </a:prstGeom>
          <a:ln w="19050" cmpd="sng">
            <a:solidFill>
              <a:srgbClr val="F7912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058135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6" r:id="rId12"/>
    <p:sldLayoutId id="2147483657" r:id="rId13"/>
    <p:sldLayoutId id="2147483658" r:id="rId1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7.jpg"/><Relationship Id="rId7"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mailto:mailto:kim@wallacewashburn.com" TargetMode="External"/><Relationship Id="rId5" Type="http://schemas.openxmlformats.org/officeDocument/2006/relationships/hyperlink" Target="mailto:kim@wallacewashburn.com" TargetMode="External"/><Relationship Id="rId4" Type="http://schemas.openxmlformats.org/officeDocument/2006/relationships/image" Target="../media/image23.png"/><Relationship Id="rId9"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744FC-A7C5-34B2-9F93-8C906C6AB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FCF4F1-CF85-5850-2262-15C74E0E8736}"/>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8C043E45-95E1-FF15-D3A1-ECB80B6B94A5}"/>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C27F88BC-FD09-236E-9612-77F284A418AD}"/>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09D3900E-D285-CFBE-CE58-77A53A8D4638}"/>
              </a:ext>
            </a:extLst>
          </p:cNvPr>
          <p:cNvPicPr>
            <a:picLocks noChangeAspect="1"/>
          </p:cNvPicPr>
          <p:nvPr/>
        </p:nvPicPr>
        <p:blipFill>
          <a:blip r:embed="rId3"/>
          <a:stretch>
            <a:fillRect/>
          </a:stretch>
        </p:blipFill>
        <p:spPr>
          <a:xfrm>
            <a:off x="15152" y="625134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68F5D9D5-DF64-E0C1-DB0A-A96F37A26179}"/>
              </a:ext>
            </a:extLst>
          </p:cNvPr>
          <p:cNvPicPr>
            <a:picLocks noChangeAspect="1"/>
          </p:cNvPicPr>
          <p:nvPr/>
        </p:nvPicPr>
        <p:blipFill>
          <a:blip r:embed="rId4"/>
          <a:stretch>
            <a:fillRect/>
          </a:stretch>
        </p:blipFill>
        <p:spPr>
          <a:xfrm>
            <a:off x="-15152" y="-799090"/>
            <a:ext cx="9144000" cy="1327888"/>
          </a:xfrm>
          <a:prstGeom prst="rect">
            <a:avLst/>
          </a:prstGeom>
        </p:spPr>
      </p:pic>
      <p:pic>
        <p:nvPicPr>
          <p:cNvPr id="10" name="Picture 9">
            <a:extLst>
              <a:ext uri="{FF2B5EF4-FFF2-40B4-BE49-F238E27FC236}">
                <a16:creationId xmlns:a16="http://schemas.microsoft.com/office/drawing/2014/main" id="{CBEDD48C-2CBE-178A-52F3-F4F9404548A8}"/>
              </a:ext>
            </a:extLst>
          </p:cNvPr>
          <p:cNvPicPr>
            <a:picLocks noChangeAspect="1"/>
          </p:cNvPicPr>
          <p:nvPr/>
        </p:nvPicPr>
        <p:blipFill>
          <a:blip r:embed="rId5"/>
          <a:stretch>
            <a:fillRect/>
          </a:stretch>
        </p:blipFill>
        <p:spPr>
          <a:xfrm>
            <a:off x="15152" y="528798"/>
            <a:ext cx="9197252"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58C129FA-7684-EB63-F352-32AD7A9F16C8}"/>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8D0311D9-2A83-EE34-5C81-6A428EA7DE51}"/>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4E93B24C-76BC-DA2D-1CB5-4C363D689911}"/>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2" name="Picture 11">
            <a:extLst>
              <a:ext uri="{FF2B5EF4-FFF2-40B4-BE49-F238E27FC236}">
                <a16:creationId xmlns:a16="http://schemas.microsoft.com/office/drawing/2014/main" id="{2DC71188-492C-65FF-0D94-1309CE3F45E5}"/>
              </a:ext>
            </a:extLst>
          </p:cNvPr>
          <p:cNvPicPr>
            <a:picLocks noChangeAspect="1"/>
          </p:cNvPicPr>
          <p:nvPr/>
        </p:nvPicPr>
        <p:blipFill>
          <a:blip r:embed="rId7"/>
          <a:stretch>
            <a:fillRect/>
          </a:stretch>
        </p:blipFill>
        <p:spPr>
          <a:xfrm>
            <a:off x="763355" y="81640"/>
            <a:ext cx="7340834" cy="6169702"/>
          </a:xfrm>
          <a:prstGeom prst="rect">
            <a:avLst/>
          </a:prstGeom>
        </p:spPr>
      </p:pic>
    </p:spTree>
    <p:extLst>
      <p:ext uri="{BB962C8B-B14F-4D97-AF65-F5344CB8AC3E}">
        <p14:creationId xmlns:p14="http://schemas.microsoft.com/office/powerpoint/2010/main" val="3997573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B838E-720A-F8F0-0279-E6ACC05699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2B261-616A-2776-35A3-BC49F0863959}"/>
              </a:ext>
            </a:extLst>
          </p:cNvPr>
          <p:cNvSpPr>
            <a:spLocks noGrp="1"/>
          </p:cNvSpPr>
          <p:nvPr>
            <p:ph type="title"/>
          </p:nvPr>
        </p:nvSpPr>
        <p:spPr>
          <a:xfrm>
            <a:off x="306759" y="528798"/>
            <a:ext cx="8837241" cy="984220"/>
          </a:xfrm>
        </p:spPr>
        <p:txBody>
          <a:bodyPr anchor="ctr">
            <a:normAutofit fontScale="90000"/>
          </a:bodyPr>
          <a:lstStyle/>
          <a:p>
            <a:br>
              <a:rPr lang="en-US" sz="2200" b="0">
                <a:solidFill>
                  <a:schemeClr val="bg1"/>
                </a:solidFill>
                <a:latin typeface="Aptos" panose="020B0004020202020204" pitchFamily="34" charset="0"/>
              </a:rPr>
            </a:br>
            <a:br>
              <a:rPr lang="en-US" sz="2200" b="0">
                <a:solidFill>
                  <a:schemeClr val="bg1"/>
                </a:solidFill>
                <a:latin typeface="Aptos" panose="020B0004020202020204" pitchFamily="34" charset="0"/>
              </a:rPr>
            </a:br>
            <a:br>
              <a:rPr lang="en-US" sz="1800">
                <a:solidFill>
                  <a:schemeClr val="bg1"/>
                </a:solidFill>
              </a:rPr>
            </a:br>
            <a:endParaRPr lang="en-US" sz="1800"/>
          </a:p>
        </p:txBody>
      </p:sp>
      <p:sp>
        <p:nvSpPr>
          <p:cNvPr id="7" name="Rectangle 2">
            <a:extLst>
              <a:ext uri="{FF2B5EF4-FFF2-40B4-BE49-F238E27FC236}">
                <a16:creationId xmlns:a16="http://schemas.microsoft.com/office/drawing/2014/main" id="{7BCE0921-96D9-50CE-E5AA-91EF5EAF0E3E}"/>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8CD1F06E-587E-1CAC-EE6E-E2DA39D5EABE}"/>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435371A4-C42C-B7BE-9B77-A0572F65D514}"/>
              </a:ext>
            </a:extLst>
          </p:cNvPr>
          <p:cNvPicPr>
            <a:picLocks noChangeAspect="1"/>
          </p:cNvPicPr>
          <p:nvPr/>
        </p:nvPicPr>
        <p:blipFill>
          <a:blip r:embed="rId3"/>
          <a:stretch>
            <a:fillRect/>
          </a:stretch>
        </p:blipFill>
        <p:spPr>
          <a:xfrm>
            <a:off x="15151" y="6313925"/>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014428E3-B095-7F2E-0722-69A255039F02}"/>
              </a:ext>
            </a:extLst>
          </p:cNvPr>
          <p:cNvPicPr>
            <a:picLocks noChangeAspect="1"/>
          </p:cNvPicPr>
          <p:nvPr/>
        </p:nvPicPr>
        <p:blipFill>
          <a:blip r:embed="rId4"/>
          <a:stretch>
            <a:fillRect/>
          </a:stretch>
        </p:blipFill>
        <p:spPr>
          <a:xfrm>
            <a:off x="-15152" y="-450098"/>
            <a:ext cx="9144000" cy="1327888"/>
          </a:xfrm>
          <a:prstGeom prst="rect">
            <a:avLst/>
          </a:prstGeom>
        </p:spPr>
      </p:pic>
      <p:pic>
        <p:nvPicPr>
          <p:cNvPr id="10" name="Picture 9">
            <a:extLst>
              <a:ext uri="{FF2B5EF4-FFF2-40B4-BE49-F238E27FC236}">
                <a16:creationId xmlns:a16="http://schemas.microsoft.com/office/drawing/2014/main" id="{46579590-7534-14C6-0458-689C457E9EAB}"/>
              </a:ext>
            </a:extLst>
          </p:cNvPr>
          <p:cNvPicPr>
            <a:picLocks noChangeAspect="1"/>
          </p:cNvPicPr>
          <p:nvPr/>
        </p:nvPicPr>
        <p:blipFill>
          <a:blip r:embed="rId5"/>
          <a:stretch>
            <a:fillRect/>
          </a:stretch>
        </p:blipFill>
        <p:spPr>
          <a:xfrm>
            <a:off x="15151" y="490924"/>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ABF40A1D-DF45-A00E-36F4-CF16EBA0813C}"/>
              </a:ext>
            </a:extLst>
          </p:cNvPr>
          <p:cNvPicPr>
            <a:picLocks noChangeAspect="1"/>
          </p:cNvPicPr>
          <p:nvPr/>
        </p:nvPicPr>
        <p:blipFill>
          <a:blip r:embed="rId6"/>
          <a:stretch>
            <a:fillRect/>
          </a:stretch>
        </p:blipFill>
        <p:spPr>
          <a:xfrm>
            <a:off x="2227438" y="2932595"/>
            <a:ext cx="3899622" cy="621010"/>
          </a:xfrm>
          <a:prstGeom prst="rect">
            <a:avLst/>
          </a:prstGeom>
        </p:spPr>
      </p:pic>
      <p:sp>
        <p:nvSpPr>
          <p:cNvPr id="5" name="Rectangle 2">
            <a:extLst>
              <a:ext uri="{FF2B5EF4-FFF2-40B4-BE49-F238E27FC236}">
                <a16:creationId xmlns:a16="http://schemas.microsoft.com/office/drawing/2014/main" id="{5EF5E5E3-DD69-489F-D864-D9158B0AB8FD}"/>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D9FBC20A-37C7-B423-49D1-0164EEC95738}"/>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AA3FB3ED-A2A0-9C7A-28BA-A23F1B96F4B6}"/>
              </a:ext>
            </a:extLst>
          </p:cNvPr>
          <p:cNvPicPr>
            <a:picLocks noChangeAspect="1"/>
          </p:cNvPicPr>
          <p:nvPr/>
        </p:nvPicPr>
        <p:blipFill>
          <a:blip r:embed="rId7"/>
          <a:stretch>
            <a:fillRect/>
          </a:stretch>
        </p:blipFill>
        <p:spPr>
          <a:xfrm>
            <a:off x="15151" y="223998"/>
            <a:ext cx="1562100" cy="381000"/>
          </a:xfrm>
          <a:prstGeom prst="rect">
            <a:avLst/>
          </a:prstGeom>
        </p:spPr>
      </p:pic>
      <p:sp>
        <p:nvSpPr>
          <p:cNvPr id="20" name="TextBox 19">
            <a:extLst>
              <a:ext uri="{FF2B5EF4-FFF2-40B4-BE49-F238E27FC236}">
                <a16:creationId xmlns:a16="http://schemas.microsoft.com/office/drawing/2014/main" id="{220CC41F-0BD9-2264-A31B-2A2B04198284}"/>
              </a:ext>
            </a:extLst>
          </p:cNvPr>
          <p:cNvSpPr txBox="1"/>
          <p:nvPr/>
        </p:nvSpPr>
        <p:spPr>
          <a:xfrm>
            <a:off x="583894" y="124487"/>
            <a:ext cx="6610119" cy="698012"/>
          </a:xfrm>
          <a:prstGeom prst="rect">
            <a:avLst/>
          </a:prstGeom>
          <a:noFill/>
        </p:spPr>
        <p:txBody>
          <a:bodyPr wrap="square">
            <a:spAutoFit/>
          </a:bodyPr>
          <a:lstStyle/>
          <a:p>
            <a:pPr marL="0" marR="0">
              <a:lnSpc>
                <a:spcPct val="115000"/>
              </a:lnSpc>
              <a:spcAft>
                <a:spcPts val="800"/>
              </a:spcAft>
              <a:buNone/>
            </a:pPr>
            <a:endParaRPr lang="en-US" sz="3600" kern="100">
              <a:effectLst/>
              <a:latin typeface="Aptos Regular"/>
              <a:ea typeface="Aptos" panose="020B0004020202020204" pitchFamily="34" charset="0"/>
              <a:cs typeface="Times New Roman (Body CS)"/>
            </a:endParaRPr>
          </a:p>
        </p:txBody>
      </p:sp>
      <p:sp>
        <p:nvSpPr>
          <p:cNvPr id="12" name="TextBox 11">
            <a:extLst>
              <a:ext uri="{FF2B5EF4-FFF2-40B4-BE49-F238E27FC236}">
                <a16:creationId xmlns:a16="http://schemas.microsoft.com/office/drawing/2014/main" id="{13D5307C-9976-27D9-EDF1-0790E9F76811}"/>
              </a:ext>
            </a:extLst>
          </p:cNvPr>
          <p:cNvSpPr txBox="1"/>
          <p:nvPr/>
        </p:nvSpPr>
        <p:spPr>
          <a:xfrm>
            <a:off x="973777" y="2602362"/>
            <a:ext cx="7901564" cy="3808735"/>
          </a:xfrm>
          <a:prstGeom prst="rect">
            <a:avLst/>
          </a:prstGeom>
          <a:noFill/>
        </p:spPr>
        <p:txBody>
          <a:bodyPr wrap="square">
            <a:spAutoFit/>
          </a:bodyPr>
          <a:lstStyle/>
          <a:p>
            <a:pPr marL="0" marR="0">
              <a:lnSpc>
                <a:spcPct val="115000"/>
              </a:lnSpc>
              <a:spcAft>
                <a:spcPts val="800"/>
              </a:spcAft>
              <a:buNone/>
            </a:pPr>
            <a:endParaRPr lang="en-US" sz="2800" kern="100" dirty="0">
              <a:effectLst/>
              <a:latin typeface="Aptos Regular"/>
              <a:ea typeface="Aptos" panose="020B0004020202020204" pitchFamily="34" charset="0"/>
              <a:cs typeface="Times New Roman (Body CS)"/>
            </a:endParaRPr>
          </a:p>
          <a:p>
            <a:pPr>
              <a:lnSpc>
                <a:spcPct val="115000"/>
              </a:lnSpc>
              <a:spcAft>
                <a:spcPts val="800"/>
              </a:spcAft>
            </a:pPr>
            <a:r>
              <a:rPr lang="en-US" sz="1400" dirty="0"/>
              <a:t>Snickers’ Truth: </a:t>
            </a:r>
            <a:r>
              <a:rPr lang="en-US" sz="1400" i="1" dirty="0"/>
              <a:t>“You’re not you when you’re hungry.”</a:t>
            </a:r>
            <a:endParaRPr lang="en-US" sz="1400" dirty="0"/>
          </a:p>
          <a:p>
            <a:pPr>
              <a:lnSpc>
                <a:spcPct val="115000"/>
              </a:lnSpc>
              <a:spcAft>
                <a:spcPts val="800"/>
              </a:spcAft>
            </a:pPr>
            <a:r>
              <a:rPr lang="en-US" sz="2400" dirty="0"/>
              <a:t>So how do I find the truth? Finally, the answer became clear.  </a:t>
            </a:r>
          </a:p>
          <a:p>
            <a:pPr>
              <a:lnSpc>
                <a:spcPct val="115000"/>
              </a:lnSpc>
              <a:spcAft>
                <a:spcPts val="800"/>
              </a:spcAft>
            </a:pPr>
            <a:r>
              <a:rPr lang="en-US" sz="2400" b="1" dirty="0"/>
              <a:t>Great campaigns don’t invent the truth. They begin with the brand’s most powerful truth – </a:t>
            </a:r>
          </a:p>
          <a:p>
            <a:pPr>
              <a:lnSpc>
                <a:spcPct val="115000"/>
              </a:lnSpc>
              <a:spcAft>
                <a:spcPts val="800"/>
              </a:spcAft>
            </a:pPr>
            <a:r>
              <a:rPr lang="en-US" sz="2400" b="1" dirty="0"/>
              <a:t>its Emotional Truth</a:t>
            </a:r>
            <a:r>
              <a:rPr lang="en-US" sz="2400" dirty="0"/>
              <a:t>™.</a:t>
            </a:r>
          </a:p>
          <a:p>
            <a:pPr marL="0" marR="0">
              <a:lnSpc>
                <a:spcPct val="115000"/>
              </a:lnSpc>
              <a:spcAft>
                <a:spcPts val="800"/>
              </a:spcAft>
              <a:buNone/>
            </a:pPr>
            <a:endParaRPr lang="en-US" sz="2000" kern="100" dirty="0">
              <a:effectLst/>
              <a:latin typeface="Aptos Regular"/>
              <a:ea typeface="Aptos" panose="020B0004020202020204" pitchFamily="34" charset="0"/>
              <a:cs typeface="Times New Roman (Body CS)"/>
            </a:endParaRPr>
          </a:p>
        </p:txBody>
      </p:sp>
      <p:sp>
        <p:nvSpPr>
          <p:cNvPr id="16" name="Rectangle 2">
            <a:extLst>
              <a:ext uri="{FF2B5EF4-FFF2-40B4-BE49-F238E27FC236}">
                <a16:creationId xmlns:a16="http://schemas.microsoft.com/office/drawing/2014/main" id="{734CB199-1D9B-F51B-3307-2FDC3BC7660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3">
            <a:extLst>
              <a:ext uri="{FF2B5EF4-FFF2-40B4-BE49-F238E27FC236}">
                <a16:creationId xmlns:a16="http://schemas.microsoft.com/office/drawing/2014/main" id="{713F57B2-3137-35D6-9D01-7B6474228A61}"/>
              </a:ext>
            </a:extLst>
          </p:cNvPr>
          <p:cNvSpPr>
            <a:spLocks noChangeArrowheads="1"/>
          </p:cNvSpPr>
          <p:nvPr/>
        </p:nvSpPr>
        <p:spPr bwMode="auto">
          <a:xfrm>
            <a:off x="0" y="2971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39AB52DA-DA7C-F072-5736-80BCFFCAD8DB}"/>
              </a:ext>
            </a:extLst>
          </p:cNvPr>
          <p:cNvPicPr>
            <a:picLocks noChangeAspect="1"/>
          </p:cNvPicPr>
          <p:nvPr/>
        </p:nvPicPr>
        <p:blipFill>
          <a:blip r:embed="rId8"/>
          <a:stretch>
            <a:fillRect/>
          </a:stretch>
        </p:blipFill>
        <p:spPr>
          <a:xfrm>
            <a:off x="1083094" y="-114391"/>
            <a:ext cx="6977812" cy="3308853"/>
          </a:xfrm>
          <a:prstGeom prst="rect">
            <a:avLst/>
          </a:prstGeom>
        </p:spPr>
      </p:pic>
    </p:spTree>
    <p:extLst>
      <p:ext uri="{BB962C8B-B14F-4D97-AF65-F5344CB8AC3E}">
        <p14:creationId xmlns:p14="http://schemas.microsoft.com/office/powerpoint/2010/main" val="2348874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B755B-DB6F-376D-3F75-B350DDE9E527}"/>
            </a:ext>
          </a:extLst>
        </p:cNvPr>
        <p:cNvGrpSpPr/>
        <p:nvPr/>
      </p:nvGrpSpPr>
      <p:grpSpPr>
        <a:xfrm>
          <a:off x="0" y="0"/>
          <a:ext cx="0" cy="0"/>
          <a:chOff x="0" y="0"/>
          <a:chExt cx="0" cy="0"/>
        </a:xfrm>
      </p:grpSpPr>
      <p:pic>
        <p:nvPicPr>
          <p:cNvPr id="3" name="Picture 2" descr="Graphical user interface&#10;&#10;Description automatically generated with low confidence">
            <a:extLst>
              <a:ext uri="{FF2B5EF4-FFF2-40B4-BE49-F238E27FC236}">
                <a16:creationId xmlns:a16="http://schemas.microsoft.com/office/drawing/2014/main" id="{556D0555-BB3E-C442-F139-C127609E647B}"/>
              </a:ext>
            </a:extLst>
          </p:cNvPr>
          <p:cNvPicPr>
            <a:picLocks noChangeAspect="1"/>
          </p:cNvPicPr>
          <p:nvPr/>
        </p:nvPicPr>
        <p:blipFill>
          <a:blip r:embed="rId3"/>
          <a:stretch>
            <a:fillRect/>
          </a:stretch>
        </p:blipFill>
        <p:spPr>
          <a:xfrm>
            <a:off x="6433457" y="4134943"/>
            <a:ext cx="1333500" cy="1473200"/>
          </a:xfrm>
          <a:prstGeom prst="rect">
            <a:avLst/>
          </a:prstGeom>
        </p:spPr>
      </p:pic>
      <p:pic>
        <p:nvPicPr>
          <p:cNvPr id="4" name="Picture 3">
            <a:extLst>
              <a:ext uri="{FF2B5EF4-FFF2-40B4-BE49-F238E27FC236}">
                <a16:creationId xmlns:a16="http://schemas.microsoft.com/office/drawing/2014/main" id="{E400FC26-E5FB-49CB-99CF-0C3F04B99718}"/>
              </a:ext>
            </a:extLst>
          </p:cNvPr>
          <p:cNvPicPr>
            <a:picLocks noChangeAspect="1"/>
          </p:cNvPicPr>
          <p:nvPr/>
        </p:nvPicPr>
        <p:blipFill>
          <a:blip r:embed="rId4"/>
          <a:stretch>
            <a:fillRect/>
          </a:stretch>
        </p:blipFill>
        <p:spPr>
          <a:xfrm>
            <a:off x="6433457" y="5542705"/>
            <a:ext cx="1513115" cy="384202"/>
          </a:xfrm>
          <a:prstGeom prst="rect">
            <a:avLst/>
          </a:prstGeom>
        </p:spPr>
      </p:pic>
      <p:sp>
        <p:nvSpPr>
          <p:cNvPr id="2" name="Rectangle 3">
            <a:extLst>
              <a:ext uri="{FF2B5EF4-FFF2-40B4-BE49-F238E27FC236}">
                <a16:creationId xmlns:a16="http://schemas.microsoft.com/office/drawing/2014/main" id="{E92C4D97-CACC-2C83-F851-0DFE7CB77214}"/>
              </a:ext>
            </a:extLst>
          </p:cNvPr>
          <p:cNvSpPr>
            <a:spLocks noChangeArrowheads="1"/>
          </p:cNvSpPr>
          <p:nvPr/>
        </p:nvSpPr>
        <p:spPr bwMode="auto">
          <a:xfrm>
            <a:off x="1331329" y="209625"/>
            <a:ext cx="61704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5" name="Rectangle 4">
            <a:extLst>
              <a:ext uri="{FF2B5EF4-FFF2-40B4-BE49-F238E27FC236}">
                <a16:creationId xmlns:a16="http://schemas.microsoft.com/office/drawing/2014/main" id="{549031E4-2F38-CF06-BE1B-22EEF2E0CACE}"/>
              </a:ext>
            </a:extLst>
          </p:cNvPr>
          <p:cNvSpPr>
            <a:spLocks noChangeArrowheads="1"/>
          </p:cNvSpPr>
          <p:nvPr/>
        </p:nvSpPr>
        <p:spPr bwMode="auto">
          <a:xfrm>
            <a:off x="2994229" y="5637162"/>
            <a:ext cx="61704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34" eaLnBrk="0" fontAlgn="base" hangingPunct="0">
              <a:spcBef>
                <a:spcPct val="0"/>
              </a:spcBef>
              <a:spcAft>
                <a:spcPct val="0"/>
              </a:spcAft>
            </a:pPr>
            <a:br>
              <a:rPr lang="en-US" altLang="en-US" sz="1400" b="1" dirty="0">
                <a:latin typeface="Aptos" panose="020B0004020202020204" pitchFamily="34" charset="0"/>
                <a:ea typeface="Times New Roman" panose="02020603050405020304" pitchFamily="18" charset="0"/>
              </a:rPr>
            </a:br>
            <a:endParaRPr lang="en-US" altLang="en-US" dirty="0">
              <a:latin typeface="Arial" panose="020B0604020202020204" pitchFamily="34" charset="0"/>
            </a:endParaRPr>
          </a:p>
        </p:txBody>
      </p:sp>
      <p:sp>
        <p:nvSpPr>
          <p:cNvPr id="9" name="TextBox 8">
            <a:extLst>
              <a:ext uri="{FF2B5EF4-FFF2-40B4-BE49-F238E27FC236}">
                <a16:creationId xmlns:a16="http://schemas.microsoft.com/office/drawing/2014/main" id="{F60C28E2-AD0B-249F-474E-92BE133DEA11}"/>
              </a:ext>
            </a:extLst>
          </p:cNvPr>
          <p:cNvSpPr txBox="1"/>
          <p:nvPr/>
        </p:nvSpPr>
        <p:spPr>
          <a:xfrm>
            <a:off x="11707091" y="-110836"/>
            <a:ext cx="184731" cy="369332"/>
          </a:xfrm>
          <a:prstGeom prst="rect">
            <a:avLst/>
          </a:prstGeom>
          <a:noFill/>
        </p:spPr>
        <p:txBody>
          <a:bodyPr wrap="none" rtlCol="0">
            <a:spAutoFit/>
          </a:bodyPr>
          <a:lstStyle/>
          <a:p>
            <a:endParaRPr lang="en-US" dirty="0"/>
          </a:p>
        </p:txBody>
      </p:sp>
      <p:sp>
        <p:nvSpPr>
          <p:cNvPr id="10" name="Title 9">
            <a:extLst>
              <a:ext uri="{FF2B5EF4-FFF2-40B4-BE49-F238E27FC236}">
                <a16:creationId xmlns:a16="http://schemas.microsoft.com/office/drawing/2014/main" id="{836E3264-6902-858E-7C61-AB32AF6CC26E}"/>
              </a:ext>
            </a:extLst>
          </p:cNvPr>
          <p:cNvSpPr>
            <a:spLocks noGrp="1"/>
          </p:cNvSpPr>
          <p:nvPr>
            <p:ph type="title"/>
          </p:nvPr>
        </p:nvSpPr>
        <p:spPr>
          <a:xfrm>
            <a:off x="457200" y="3"/>
            <a:ext cx="8229600" cy="798784"/>
          </a:xfrm>
        </p:spPr>
        <p:txBody>
          <a:bodyPr/>
          <a:lstStyle/>
          <a:p>
            <a:endParaRPr lang="en-US" dirty="0"/>
          </a:p>
        </p:txBody>
      </p:sp>
      <p:sp>
        <p:nvSpPr>
          <p:cNvPr id="7" name="Slide Number Placeholder 6">
            <a:extLst>
              <a:ext uri="{FF2B5EF4-FFF2-40B4-BE49-F238E27FC236}">
                <a16:creationId xmlns:a16="http://schemas.microsoft.com/office/drawing/2014/main" id="{32D0A27C-D3A6-AA54-B239-B5A841D5ABF3}"/>
              </a:ext>
            </a:extLst>
          </p:cNvPr>
          <p:cNvSpPr>
            <a:spLocks noGrp="1"/>
          </p:cNvSpPr>
          <p:nvPr>
            <p:ph type="sldNum" sz="quarter" idx="12"/>
          </p:nvPr>
        </p:nvSpPr>
        <p:spPr/>
        <p:txBody>
          <a:bodyPr/>
          <a:lstStyle/>
          <a:p>
            <a:fld id="{DF990B40-1958-974E-A58A-5787498C58C9}" type="slidenum">
              <a:rPr lang="en-US" smtClean="0"/>
              <a:t>10</a:t>
            </a:fld>
            <a:endParaRPr lang="en-US" dirty="0"/>
          </a:p>
        </p:txBody>
      </p:sp>
      <p:pic>
        <p:nvPicPr>
          <p:cNvPr id="11" name="Picture 10">
            <a:extLst>
              <a:ext uri="{FF2B5EF4-FFF2-40B4-BE49-F238E27FC236}">
                <a16:creationId xmlns:a16="http://schemas.microsoft.com/office/drawing/2014/main" id="{90DEFA0B-31DF-AA40-9EDA-2C36091BC96E}"/>
              </a:ext>
            </a:extLst>
          </p:cNvPr>
          <p:cNvPicPr>
            <a:picLocks noChangeAspect="1"/>
          </p:cNvPicPr>
          <p:nvPr/>
        </p:nvPicPr>
        <p:blipFill>
          <a:blip r:embed="rId5"/>
          <a:stretch>
            <a:fillRect/>
          </a:stretch>
        </p:blipFill>
        <p:spPr>
          <a:xfrm>
            <a:off x="0" y="3"/>
            <a:ext cx="9143999" cy="6857997"/>
          </a:xfrm>
          <a:prstGeom prst="rect">
            <a:avLst/>
          </a:prstGeom>
        </p:spPr>
      </p:pic>
    </p:spTree>
    <p:extLst>
      <p:ext uri="{BB962C8B-B14F-4D97-AF65-F5344CB8AC3E}">
        <p14:creationId xmlns:p14="http://schemas.microsoft.com/office/powerpoint/2010/main" val="113125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B94C-F2EF-6E5D-C791-A918BA829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B4702-3D6A-47BA-E816-EF09B7DE32A8}"/>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23CDB782-2588-10C3-DD86-8C79FE40A440}"/>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B59C306F-DE1C-580C-671D-6E6356023B0F}"/>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86FB1481-443A-B94D-D593-08247C6467AD}"/>
              </a:ext>
            </a:extLst>
          </p:cNvPr>
          <p:cNvPicPr>
            <a:picLocks noChangeAspect="1"/>
          </p:cNvPicPr>
          <p:nvPr/>
        </p:nvPicPr>
        <p:blipFill>
          <a:blip r:embed="rId3"/>
          <a:stretch>
            <a:fillRect/>
          </a:stretch>
        </p:blipFill>
        <p:spPr>
          <a:xfrm>
            <a:off x="15151" y="6257166"/>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B1C08500-6C27-06B6-F773-6FED7CFD5C9C}"/>
              </a:ext>
            </a:extLst>
          </p:cNvPr>
          <p:cNvPicPr>
            <a:picLocks noChangeAspect="1"/>
          </p:cNvPicPr>
          <p:nvPr/>
        </p:nvPicPr>
        <p:blipFill>
          <a:blip r:embed="rId4"/>
          <a:stretch>
            <a:fillRect/>
          </a:stretch>
        </p:blipFill>
        <p:spPr>
          <a:xfrm>
            <a:off x="-15152" y="-450098"/>
            <a:ext cx="9144000" cy="1327888"/>
          </a:xfrm>
          <a:prstGeom prst="rect">
            <a:avLst/>
          </a:prstGeom>
        </p:spPr>
      </p:pic>
      <p:pic>
        <p:nvPicPr>
          <p:cNvPr id="10" name="Picture 9">
            <a:extLst>
              <a:ext uri="{FF2B5EF4-FFF2-40B4-BE49-F238E27FC236}">
                <a16:creationId xmlns:a16="http://schemas.microsoft.com/office/drawing/2014/main" id="{B914CCD3-E0D2-D7C2-CAE3-372DCD557D14}"/>
              </a:ext>
            </a:extLst>
          </p:cNvPr>
          <p:cNvPicPr>
            <a:picLocks noChangeAspect="1"/>
          </p:cNvPicPr>
          <p:nvPr/>
        </p:nvPicPr>
        <p:blipFill>
          <a:blip r:embed="rId5"/>
          <a:stretch>
            <a:fillRect/>
          </a:stretch>
        </p:blipFill>
        <p:spPr>
          <a:xfrm>
            <a:off x="15152" y="477467"/>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57C367F9-9CD6-33C8-E5FC-06347CCCF08C}"/>
              </a:ext>
            </a:extLst>
          </p:cNvPr>
          <p:cNvPicPr>
            <a:picLocks noChangeAspect="1"/>
          </p:cNvPicPr>
          <p:nvPr/>
        </p:nvPicPr>
        <p:blipFill>
          <a:blip r:embed="rId6"/>
          <a:stretch>
            <a:fillRect/>
          </a:stretch>
        </p:blipFill>
        <p:spPr>
          <a:xfrm>
            <a:off x="1346089" y="2545446"/>
            <a:ext cx="3899622" cy="852708"/>
          </a:xfrm>
          <a:prstGeom prst="rect">
            <a:avLst/>
          </a:prstGeom>
        </p:spPr>
      </p:pic>
      <p:sp>
        <p:nvSpPr>
          <p:cNvPr id="5" name="Rectangle 2">
            <a:extLst>
              <a:ext uri="{FF2B5EF4-FFF2-40B4-BE49-F238E27FC236}">
                <a16:creationId xmlns:a16="http://schemas.microsoft.com/office/drawing/2014/main" id="{CA6B5CD8-6E3F-6F95-D96B-90BA255C37B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FEEE6F76-ACA9-6760-6E57-52753750EBCD}"/>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3" name="Picture 2">
            <a:extLst>
              <a:ext uri="{FF2B5EF4-FFF2-40B4-BE49-F238E27FC236}">
                <a16:creationId xmlns:a16="http://schemas.microsoft.com/office/drawing/2014/main" id="{9AF92AF0-12D0-1764-7E00-CACBC426A499}"/>
              </a:ext>
            </a:extLst>
          </p:cNvPr>
          <p:cNvPicPr>
            <a:picLocks noChangeAspect="1"/>
          </p:cNvPicPr>
          <p:nvPr/>
        </p:nvPicPr>
        <p:blipFill>
          <a:blip r:embed="rId7"/>
          <a:stretch>
            <a:fillRect/>
          </a:stretch>
        </p:blipFill>
        <p:spPr>
          <a:xfrm>
            <a:off x="15151" y="223998"/>
            <a:ext cx="1562100" cy="381000"/>
          </a:xfrm>
          <a:prstGeom prst="rect">
            <a:avLst/>
          </a:prstGeom>
        </p:spPr>
      </p:pic>
      <p:sp>
        <p:nvSpPr>
          <p:cNvPr id="20" name="TextBox 19">
            <a:extLst>
              <a:ext uri="{FF2B5EF4-FFF2-40B4-BE49-F238E27FC236}">
                <a16:creationId xmlns:a16="http://schemas.microsoft.com/office/drawing/2014/main" id="{735FE792-888C-F99E-F520-7ADD7FCF0C55}"/>
              </a:ext>
            </a:extLst>
          </p:cNvPr>
          <p:cNvSpPr txBox="1"/>
          <p:nvPr/>
        </p:nvSpPr>
        <p:spPr>
          <a:xfrm>
            <a:off x="583894" y="124552"/>
            <a:ext cx="6610119" cy="698012"/>
          </a:xfrm>
          <a:prstGeom prst="rect">
            <a:avLst/>
          </a:prstGeom>
          <a:noFill/>
        </p:spPr>
        <p:txBody>
          <a:bodyPr wrap="square">
            <a:spAutoFit/>
          </a:bodyPr>
          <a:lstStyle/>
          <a:p>
            <a:pPr marL="0" marR="0">
              <a:lnSpc>
                <a:spcPct val="115000"/>
              </a:lnSpc>
              <a:spcAft>
                <a:spcPts val="800"/>
              </a:spcAft>
              <a:buNone/>
            </a:pPr>
            <a:endParaRPr lang="en-US" sz="3600" kern="100" dirty="0">
              <a:effectLst/>
              <a:latin typeface="Aptos Regular"/>
              <a:ea typeface="Aptos" panose="020B0004020202020204" pitchFamily="34" charset="0"/>
              <a:cs typeface="Times New Roman (Body CS)"/>
            </a:endParaRPr>
          </a:p>
        </p:txBody>
      </p:sp>
      <p:sp>
        <p:nvSpPr>
          <p:cNvPr id="16" name="Rectangle 2">
            <a:extLst>
              <a:ext uri="{FF2B5EF4-FFF2-40B4-BE49-F238E27FC236}">
                <a16:creationId xmlns:a16="http://schemas.microsoft.com/office/drawing/2014/main" id="{127DFEB7-4874-E46E-43AF-FA14695ADF35}"/>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17" name="Rectangle 3">
            <a:extLst>
              <a:ext uri="{FF2B5EF4-FFF2-40B4-BE49-F238E27FC236}">
                <a16:creationId xmlns:a16="http://schemas.microsoft.com/office/drawing/2014/main" id="{3D2A291E-5DF7-4034-51D5-F3AB896599FE}"/>
              </a:ext>
            </a:extLst>
          </p:cNvPr>
          <p:cNvSpPr>
            <a:spLocks noChangeArrowheads="1"/>
          </p:cNvSpPr>
          <p:nvPr/>
        </p:nvSpPr>
        <p:spPr bwMode="auto">
          <a:xfrm>
            <a:off x="0" y="2971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13" name="TextBox 12">
            <a:extLst>
              <a:ext uri="{FF2B5EF4-FFF2-40B4-BE49-F238E27FC236}">
                <a16:creationId xmlns:a16="http://schemas.microsoft.com/office/drawing/2014/main" id="{E0997878-2C81-A6B4-D4B8-0EF229B8EB1D}"/>
              </a:ext>
            </a:extLst>
          </p:cNvPr>
          <p:cNvSpPr txBox="1"/>
          <p:nvPr/>
        </p:nvSpPr>
        <p:spPr>
          <a:xfrm>
            <a:off x="215407" y="124552"/>
            <a:ext cx="8636984" cy="4690066"/>
          </a:xfrm>
          <a:prstGeom prst="rect">
            <a:avLst/>
          </a:prstGeom>
          <a:noFill/>
        </p:spPr>
        <p:txBody>
          <a:bodyPr wrap="square">
            <a:spAutoFit/>
          </a:bodyPr>
          <a:lstStyle/>
          <a:p>
            <a:pPr>
              <a:lnSpc>
                <a:spcPct val="115000"/>
              </a:lnSpc>
              <a:spcAft>
                <a:spcPts val="800"/>
              </a:spcAft>
            </a:pPr>
            <a:endParaRPr lang="en-US" sz="2800" b="1" kern="100" dirty="0">
              <a:latin typeface="Aptos Regular"/>
            </a:endParaRPr>
          </a:p>
          <a:p>
            <a:pPr>
              <a:lnSpc>
                <a:spcPct val="115000"/>
              </a:lnSpc>
              <a:spcAft>
                <a:spcPts val="800"/>
              </a:spcAft>
            </a:pPr>
            <a:endParaRPr lang="en-US" sz="2800" b="1" kern="100" dirty="0">
              <a:latin typeface="Aptos Regular"/>
            </a:endParaRPr>
          </a:p>
          <a:p>
            <a:pPr>
              <a:lnSpc>
                <a:spcPct val="115000"/>
              </a:lnSpc>
              <a:spcAft>
                <a:spcPts val="800"/>
              </a:spcAft>
            </a:pPr>
            <a:endParaRPr lang="en-US" sz="2800" b="1" kern="100" dirty="0">
              <a:latin typeface="Aptos Regular"/>
            </a:endParaRPr>
          </a:p>
          <a:p>
            <a:pPr>
              <a:lnSpc>
                <a:spcPct val="115000"/>
              </a:lnSpc>
              <a:spcAft>
                <a:spcPts val="800"/>
              </a:spcAft>
            </a:pPr>
            <a:endParaRPr lang="en-US" sz="2800" dirty="0"/>
          </a:p>
          <a:p>
            <a:pPr>
              <a:lnSpc>
                <a:spcPct val="115000"/>
              </a:lnSpc>
              <a:spcAft>
                <a:spcPts val="800"/>
              </a:spcAft>
            </a:pPr>
            <a:r>
              <a:rPr lang="en-US" sz="2400" b="1" dirty="0"/>
              <a:t>Emotional Truths</a:t>
            </a:r>
            <a:r>
              <a:rPr lang="en-US" sz="2400" dirty="0"/>
              <a:t>™ are </a:t>
            </a:r>
            <a:r>
              <a:rPr lang="en-US" sz="2400" b="1" dirty="0"/>
              <a:t>hidden</a:t>
            </a:r>
            <a:r>
              <a:rPr lang="en-US" sz="2400" dirty="0"/>
              <a:t> </a:t>
            </a:r>
            <a:r>
              <a:rPr lang="en-US" sz="2400" b="1" dirty="0"/>
              <a:t>between</a:t>
            </a:r>
            <a:r>
              <a:rPr lang="en-US" sz="2400" dirty="0"/>
              <a:t> thousands of words within spontaneous buyer comments, emotions, stories and existing research.</a:t>
            </a:r>
            <a:endParaRPr lang="en-US" sz="2400" kern="100" dirty="0">
              <a:latin typeface="Aptos Regular"/>
            </a:endParaRPr>
          </a:p>
          <a:p>
            <a:pPr>
              <a:lnSpc>
                <a:spcPct val="115000"/>
              </a:lnSpc>
              <a:spcAft>
                <a:spcPts val="800"/>
              </a:spcAft>
            </a:pPr>
            <a:r>
              <a:rPr lang="en-US" sz="2400" kern="100" dirty="0">
                <a:latin typeface="Aptos Regular"/>
              </a:rPr>
              <a:t>And  </a:t>
            </a:r>
            <a:r>
              <a:rPr lang="en-US" sz="2400" b="1" kern="100" dirty="0">
                <a:latin typeface="Aptos Regular"/>
              </a:rPr>
              <a:t>Emotional Truths™ are much more believable when </a:t>
            </a:r>
            <a:r>
              <a:rPr lang="en-US" sz="2400" b="1" u="sng" kern="100" dirty="0">
                <a:latin typeface="Aptos Regular"/>
              </a:rPr>
              <a:t>connected</a:t>
            </a:r>
            <a:r>
              <a:rPr lang="en-US" sz="2400" b="1" kern="100" dirty="0">
                <a:latin typeface="Aptos Regular"/>
              </a:rPr>
              <a:t> to an Accepted Premise.</a:t>
            </a:r>
            <a:endParaRPr lang="en-US" sz="2400" b="1" dirty="0"/>
          </a:p>
        </p:txBody>
      </p:sp>
      <p:pic>
        <p:nvPicPr>
          <p:cNvPr id="22" name="Picture 21">
            <a:extLst>
              <a:ext uri="{FF2B5EF4-FFF2-40B4-BE49-F238E27FC236}">
                <a16:creationId xmlns:a16="http://schemas.microsoft.com/office/drawing/2014/main" id="{6C53CF6E-8BED-10C1-9BDD-C10FF13FE9AF}"/>
              </a:ext>
            </a:extLst>
          </p:cNvPr>
          <p:cNvPicPr>
            <a:picLocks noChangeAspect="1"/>
          </p:cNvPicPr>
          <p:nvPr/>
        </p:nvPicPr>
        <p:blipFill>
          <a:blip r:embed="rId8"/>
          <a:stretch>
            <a:fillRect/>
          </a:stretch>
        </p:blipFill>
        <p:spPr>
          <a:xfrm>
            <a:off x="1490915" y="-30986"/>
            <a:ext cx="5197380" cy="2440305"/>
          </a:xfrm>
          <a:prstGeom prst="rect">
            <a:avLst/>
          </a:prstGeom>
        </p:spPr>
      </p:pic>
    </p:spTree>
    <p:extLst>
      <p:ext uri="{BB962C8B-B14F-4D97-AF65-F5344CB8AC3E}">
        <p14:creationId xmlns:p14="http://schemas.microsoft.com/office/powerpoint/2010/main" val="2590434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2D698-B0F4-3F1B-5EE1-16EFDEA55A34}"/>
            </a:ext>
          </a:extLst>
        </p:cNvPr>
        <p:cNvGrpSpPr/>
        <p:nvPr/>
      </p:nvGrpSpPr>
      <p:grpSpPr>
        <a:xfrm>
          <a:off x="0" y="0"/>
          <a:ext cx="0" cy="0"/>
          <a:chOff x="0" y="0"/>
          <a:chExt cx="0" cy="0"/>
        </a:xfrm>
      </p:grpSpPr>
      <p:pic>
        <p:nvPicPr>
          <p:cNvPr id="3" name="Picture 2" descr="Graphical user interface&#10;&#10;Description automatically generated with low confidence">
            <a:extLst>
              <a:ext uri="{FF2B5EF4-FFF2-40B4-BE49-F238E27FC236}">
                <a16:creationId xmlns:a16="http://schemas.microsoft.com/office/drawing/2014/main" id="{3FE563DC-B6F1-15F0-B2CC-AD7026A891AA}"/>
              </a:ext>
            </a:extLst>
          </p:cNvPr>
          <p:cNvPicPr>
            <a:picLocks noChangeAspect="1"/>
          </p:cNvPicPr>
          <p:nvPr/>
        </p:nvPicPr>
        <p:blipFill>
          <a:blip r:embed="rId3"/>
          <a:stretch>
            <a:fillRect/>
          </a:stretch>
        </p:blipFill>
        <p:spPr>
          <a:xfrm>
            <a:off x="6433457" y="4134943"/>
            <a:ext cx="1333500" cy="1473200"/>
          </a:xfrm>
          <a:prstGeom prst="rect">
            <a:avLst/>
          </a:prstGeom>
        </p:spPr>
      </p:pic>
      <p:pic>
        <p:nvPicPr>
          <p:cNvPr id="4" name="Picture 3">
            <a:extLst>
              <a:ext uri="{FF2B5EF4-FFF2-40B4-BE49-F238E27FC236}">
                <a16:creationId xmlns:a16="http://schemas.microsoft.com/office/drawing/2014/main" id="{825D54A8-5937-7312-1865-A36F8355AD43}"/>
              </a:ext>
            </a:extLst>
          </p:cNvPr>
          <p:cNvPicPr>
            <a:picLocks noChangeAspect="1"/>
          </p:cNvPicPr>
          <p:nvPr/>
        </p:nvPicPr>
        <p:blipFill>
          <a:blip r:embed="rId4"/>
          <a:stretch>
            <a:fillRect/>
          </a:stretch>
        </p:blipFill>
        <p:spPr>
          <a:xfrm>
            <a:off x="6433457" y="5542705"/>
            <a:ext cx="1513115" cy="384202"/>
          </a:xfrm>
          <a:prstGeom prst="rect">
            <a:avLst/>
          </a:prstGeom>
        </p:spPr>
      </p:pic>
      <p:sp>
        <p:nvSpPr>
          <p:cNvPr id="2" name="Rectangle 3">
            <a:extLst>
              <a:ext uri="{FF2B5EF4-FFF2-40B4-BE49-F238E27FC236}">
                <a16:creationId xmlns:a16="http://schemas.microsoft.com/office/drawing/2014/main" id="{CD88D5C5-4BB8-ADCC-F8CB-C59910BE1A2B}"/>
              </a:ext>
            </a:extLst>
          </p:cNvPr>
          <p:cNvSpPr>
            <a:spLocks noChangeArrowheads="1"/>
          </p:cNvSpPr>
          <p:nvPr/>
        </p:nvSpPr>
        <p:spPr bwMode="auto">
          <a:xfrm>
            <a:off x="1331329" y="209625"/>
            <a:ext cx="61704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sp>
        <p:nvSpPr>
          <p:cNvPr id="5" name="Rectangle 4">
            <a:extLst>
              <a:ext uri="{FF2B5EF4-FFF2-40B4-BE49-F238E27FC236}">
                <a16:creationId xmlns:a16="http://schemas.microsoft.com/office/drawing/2014/main" id="{927DC865-5A5F-19DA-19BE-D447AC51F566}"/>
              </a:ext>
            </a:extLst>
          </p:cNvPr>
          <p:cNvSpPr>
            <a:spLocks noChangeArrowheads="1"/>
          </p:cNvSpPr>
          <p:nvPr/>
        </p:nvSpPr>
        <p:spPr bwMode="auto">
          <a:xfrm>
            <a:off x="2994229" y="5637162"/>
            <a:ext cx="61704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34" eaLnBrk="0" fontAlgn="base" hangingPunct="0">
              <a:spcBef>
                <a:spcPct val="0"/>
              </a:spcBef>
              <a:spcAft>
                <a:spcPct val="0"/>
              </a:spcAft>
            </a:pPr>
            <a:br>
              <a:rPr lang="en-US" altLang="en-US" sz="1400" b="1" dirty="0">
                <a:latin typeface="Aptos" panose="020B0004020202020204" pitchFamily="34" charset="0"/>
                <a:ea typeface="Times New Roman" panose="02020603050405020304" pitchFamily="18" charset="0"/>
              </a:rPr>
            </a:br>
            <a:endParaRPr lang="en-US" altLang="en-US" dirty="0">
              <a:latin typeface="Arial" panose="020B0604020202020204" pitchFamily="34" charset="0"/>
            </a:endParaRPr>
          </a:p>
        </p:txBody>
      </p:sp>
      <p:sp>
        <p:nvSpPr>
          <p:cNvPr id="9" name="TextBox 8">
            <a:extLst>
              <a:ext uri="{FF2B5EF4-FFF2-40B4-BE49-F238E27FC236}">
                <a16:creationId xmlns:a16="http://schemas.microsoft.com/office/drawing/2014/main" id="{C896D566-9C24-CFBC-F695-1B96350A0F16}"/>
              </a:ext>
            </a:extLst>
          </p:cNvPr>
          <p:cNvSpPr txBox="1"/>
          <p:nvPr/>
        </p:nvSpPr>
        <p:spPr>
          <a:xfrm>
            <a:off x="11707091" y="-110836"/>
            <a:ext cx="184731" cy="369332"/>
          </a:xfrm>
          <a:prstGeom prst="rect">
            <a:avLst/>
          </a:prstGeom>
          <a:noFill/>
        </p:spPr>
        <p:txBody>
          <a:bodyPr wrap="none" rtlCol="0">
            <a:spAutoFit/>
          </a:bodyPr>
          <a:lstStyle/>
          <a:p>
            <a:endParaRPr lang="en-US" dirty="0"/>
          </a:p>
        </p:txBody>
      </p:sp>
      <p:sp>
        <p:nvSpPr>
          <p:cNvPr id="10" name="Title 9">
            <a:extLst>
              <a:ext uri="{FF2B5EF4-FFF2-40B4-BE49-F238E27FC236}">
                <a16:creationId xmlns:a16="http://schemas.microsoft.com/office/drawing/2014/main" id="{8FF6E140-514A-CA41-B872-CCB57C3DD6EB}"/>
              </a:ext>
            </a:extLst>
          </p:cNvPr>
          <p:cNvSpPr>
            <a:spLocks noGrp="1"/>
          </p:cNvSpPr>
          <p:nvPr>
            <p:ph type="title"/>
          </p:nvPr>
        </p:nvSpPr>
        <p:spPr>
          <a:xfrm>
            <a:off x="457200" y="3"/>
            <a:ext cx="8229600" cy="798784"/>
          </a:xfrm>
        </p:spPr>
        <p:txBody>
          <a:bodyPr/>
          <a:lstStyle/>
          <a:p>
            <a:r>
              <a:rPr lang="en-US" dirty="0"/>
              <a:t>  </a:t>
            </a:r>
          </a:p>
        </p:txBody>
      </p:sp>
      <p:sp>
        <p:nvSpPr>
          <p:cNvPr id="7" name="Slide Number Placeholder 6">
            <a:extLst>
              <a:ext uri="{FF2B5EF4-FFF2-40B4-BE49-F238E27FC236}">
                <a16:creationId xmlns:a16="http://schemas.microsoft.com/office/drawing/2014/main" id="{2AF87354-DDCC-7422-7B17-D3BADA3A29BF}"/>
              </a:ext>
            </a:extLst>
          </p:cNvPr>
          <p:cNvSpPr>
            <a:spLocks noGrp="1"/>
          </p:cNvSpPr>
          <p:nvPr>
            <p:ph type="sldNum" sz="quarter" idx="12"/>
          </p:nvPr>
        </p:nvSpPr>
        <p:spPr/>
        <p:txBody>
          <a:bodyPr/>
          <a:lstStyle/>
          <a:p>
            <a:fld id="{DF990B40-1958-974E-A58A-5787498C58C9}" type="slidenum">
              <a:rPr lang="en-US" smtClean="0"/>
              <a:t>12</a:t>
            </a:fld>
            <a:endParaRPr lang="en-US" dirty="0"/>
          </a:p>
        </p:txBody>
      </p:sp>
      <p:pic>
        <p:nvPicPr>
          <p:cNvPr id="20" name="Picture 19">
            <a:extLst>
              <a:ext uri="{FF2B5EF4-FFF2-40B4-BE49-F238E27FC236}">
                <a16:creationId xmlns:a16="http://schemas.microsoft.com/office/drawing/2014/main" id="{45A3B45C-B3BA-564E-E5C2-CC0CC58D2C55}"/>
              </a:ext>
            </a:extLst>
          </p:cNvPr>
          <p:cNvPicPr>
            <a:picLocks noChangeAspect="1"/>
          </p:cNvPicPr>
          <p:nvPr/>
        </p:nvPicPr>
        <p:blipFill>
          <a:blip r:embed="rId5"/>
          <a:stretch>
            <a:fillRect/>
          </a:stretch>
        </p:blipFill>
        <p:spPr>
          <a:xfrm>
            <a:off x="-1" y="0"/>
            <a:ext cx="9144001" cy="6968836"/>
          </a:xfrm>
          <a:prstGeom prst="rect">
            <a:avLst/>
          </a:prstGeom>
        </p:spPr>
      </p:pic>
    </p:spTree>
    <p:extLst>
      <p:ext uri="{BB962C8B-B14F-4D97-AF65-F5344CB8AC3E}">
        <p14:creationId xmlns:p14="http://schemas.microsoft.com/office/powerpoint/2010/main" val="3219863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2A406-F928-2A83-02EB-5905C2B9A894}"/>
            </a:ext>
          </a:extLst>
        </p:cNvPr>
        <p:cNvGrpSpPr/>
        <p:nvPr/>
      </p:nvGrpSpPr>
      <p:grpSpPr>
        <a:xfrm>
          <a:off x="0" y="0"/>
          <a:ext cx="0" cy="0"/>
          <a:chOff x="0" y="0"/>
          <a:chExt cx="0" cy="0"/>
        </a:xfrm>
      </p:grpSpPr>
      <p:pic>
        <p:nvPicPr>
          <p:cNvPr id="3" name="Picture 2" descr="Graphical user interface&#10;&#10;Description automatically generated with low confidence">
            <a:extLst>
              <a:ext uri="{FF2B5EF4-FFF2-40B4-BE49-F238E27FC236}">
                <a16:creationId xmlns:a16="http://schemas.microsoft.com/office/drawing/2014/main" id="{6E4DA411-2845-0FFB-0DA2-E84E8E4D75E1}"/>
              </a:ext>
            </a:extLst>
          </p:cNvPr>
          <p:cNvPicPr>
            <a:picLocks noChangeAspect="1"/>
          </p:cNvPicPr>
          <p:nvPr/>
        </p:nvPicPr>
        <p:blipFill>
          <a:blip r:embed="rId3"/>
          <a:stretch>
            <a:fillRect/>
          </a:stretch>
        </p:blipFill>
        <p:spPr>
          <a:xfrm>
            <a:off x="6433457" y="4134943"/>
            <a:ext cx="1333500" cy="1473200"/>
          </a:xfrm>
          <a:prstGeom prst="rect">
            <a:avLst/>
          </a:prstGeom>
        </p:spPr>
      </p:pic>
      <p:pic>
        <p:nvPicPr>
          <p:cNvPr id="4" name="Picture 3">
            <a:extLst>
              <a:ext uri="{FF2B5EF4-FFF2-40B4-BE49-F238E27FC236}">
                <a16:creationId xmlns:a16="http://schemas.microsoft.com/office/drawing/2014/main" id="{2615EFBC-FC46-A6E8-EFB5-366E997D0BC7}"/>
              </a:ext>
            </a:extLst>
          </p:cNvPr>
          <p:cNvPicPr>
            <a:picLocks noChangeAspect="1"/>
          </p:cNvPicPr>
          <p:nvPr/>
        </p:nvPicPr>
        <p:blipFill>
          <a:blip r:embed="rId4"/>
          <a:stretch>
            <a:fillRect/>
          </a:stretch>
        </p:blipFill>
        <p:spPr>
          <a:xfrm>
            <a:off x="6433457" y="5542705"/>
            <a:ext cx="1513115" cy="384202"/>
          </a:xfrm>
          <a:prstGeom prst="rect">
            <a:avLst/>
          </a:prstGeom>
        </p:spPr>
      </p:pic>
      <p:sp>
        <p:nvSpPr>
          <p:cNvPr id="2" name="Rectangle 3">
            <a:extLst>
              <a:ext uri="{FF2B5EF4-FFF2-40B4-BE49-F238E27FC236}">
                <a16:creationId xmlns:a16="http://schemas.microsoft.com/office/drawing/2014/main" id="{460D3558-DB29-BD17-14DA-8FFD7E69EC23}"/>
              </a:ext>
            </a:extLst>
          </p:cNvPr>
          <p:cNvSpPr>
            <a:spLocks noChangeArrowheads="1"/>
          </p:cNvSpPr>
          <p:nvPr/>
        </p:nvSpPr>
        <p:spPr bwMode="auto">
          <a:xfrm>
            <a:off x="1331329" y="209625"/>
            <a:ext cx="61704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Rectangle 4">
            <a:extLst>
              <a:ext uri="{FF2B5EF4-FFF2-40B4-BE49-F238E27FC236}">
                <a16:creationId xmlns:a16="http://schemas.microsoft.com/office/drawing/2014/main" id="{38FCCAAF-0BBE-4DF2-9846-7ED71DABAFDE}"/>
              </a:ext>
            </a:extLst>
          </p:cNvPr>
          <p:cNvSpPr>
            <a:spLocks noChangeArrowheads="1"/>
          </p:cNvSpPr>
          <p:nvPr/>
        </p:nvSpPr>
        <p:spPr bwMode="auto">
          <a:xfrm>
            <a:off x="2994229" y="5637162"/>
            <a:ext cx="61704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defTabSz="914434" eaLnBrk="0" fontAlgn="base" hangingPunct="0">
              <a:spcBef>
                <a:spcPct val="0"/>
              </a:spcBef>
              <a:spcAft>
                <a:spcPct val="0"/>
              </a:spcAft>
            </a:pPr>
            <a:br>
              <a:rPr lang="en-US" altLang="en-US" sz="1400" b="1">
                <a:latin typeface="Aptos" panose="020B0004020202020204" pitchFamily="34" charset="0"/>
                <a:ea typeface="Times New Roman" panose="02020603050405020304" pitchFamily="18" charset="0"/>
              </a:rPr>
            </a:br>
            <a:endParaRPr lang="en-US" altLang="en-US">
              <a:latin typeface="Arial" panose="020B0604020202020204" pitchFamily="34" charset="0"/>
            </a:endParaRPr>
          </a:p>
        </p:txBody>
      </p:sp>
      <p:sp>
        <p:nvSpPr>
          <p:cNvPr id="9" name="TextBox 8">
            <a:extLst>
              <a:ext uri="{FF2B5EF4-FFF2-40B4-BE49-F238E27FC236}">
                <a16:creationId xmlns:a16="http://schemas.microsoft.com/office/drawing/2014/main" id="{D170242B-F9A0-F9EE-E8FE-7BDF898480B1}"/>
              </a:ext>
            </a:extLst>
          </p:cNvPr>
          <p:cNvSpPr txBox="1"/>
          <p:nvPr/>
        </p:nvSpPr>
        <p:spPr>
          <a:xfrm>
            <a:off x="11707091" y="-110836"/>
            <a:ext cx="184731" cy="369332"/>
          </a:xfrm>
          <a:prstGeom prst="rect">
            <a:avLst/>
          </a:prstGeom>
          <a:noFill/>
        </p:spPr>
        <p:txBody>
          <a:bodyPr wrap="none" rtlCol="0">
            <a:spAutoFit/>
          </a:bodyPr>
          <a:lstStyle/>
          <a:p>
            <a:endParaRPr lang="en-US"/>
          </a:p>
        </p:txBody>
      </p:sp>
      <p:sp>
        <p:nvSpPr>
          <p:cNvPr id="10" name="Title 9">
            <a:extLst>
              <a:ext uri="{FF2B5EF4-FFF2-40B4-BE49-F238E27FC236}">
                <a16:creationId xmlns:a16="http://schemas.microsoft.com/office/drawing/2014/main" id="{CD3EF66A-3FF7-25C1-427F-FC2A527CE240}"/>
              </a:ext>
            </a:extLst>
          </p:cNvPr>
          <p:cNvSpPr>
            <a:spLocks noGrp="1"/>
          </p:cNvSpPr>
          <p:nvPr>
            <p:ph type="title"/>
          </p:nvPr>
        </p:nvSpPr>
        <p:spPr>
          <a:xfrm>
            <a:off x="457200" y="3"/>
            <a:ext cx="8229600" cy="798784"/>
          </a:xfrm>
        </p:spPr>
        <p:txBody>
          <a:bodyPr/>
          <a:lstStyle/>
          <a:p>
            <a:endParaRPr lang="en-US"/>
          </a:p>
        </p:txBody>
      </p:sp>
      <p:sp>
        <p:nvSpPr>
          <p:cNvPr id="7" name="Slide Number Placeholder 6">
            <a:extLst>
              <a:ext uri="{FF2B5EF4-FFF2-40B4-BE49-F238E27FC236}">
                <a16:creationId xmlns:a16="http://schemas.microsoft.com/office/drawing/2014/main" id="{33FB442F-CB67-5FB1-978D-E3431871A285}"/>
              </a:ext>
            </a:extLst>
          </p:cNvPr>
          <p:cNvSpPr>
            <a:spLocks noGrp="1"/>
          </p:cNvSpPr>
          <p:nvPr>
            <p:ph type="sldNum" sz="quarter" idx="12"/>
          </p:nvPr>
        </p:nvSpPr>
        <p:spPr/>
        <p:txBody>
          <a:bodyPr/>
          <a:lstStyle/>
          <a:p>
            <a:fld id="{DF990B40-1958-974E-A58A-5787498C58C9}" type="slidenum">
              <a:rPr lang="en-US" smtClean="0"/>
              <a:t>13</a:t>
            </a:fld>
            <a:endParaRPr lang="en-US"/>
          </a:p>
        </p:txBody>
      </p:sp>
      <p:pic>
        <p:nvPicPr>
          <p:cNvPr id="11" name="Picture 10">
            <a:extLst>
              <a:ext uri="{FF2B5EF4-FFF2-40B4-BE49-F238E27FC236}">
                <a16:creationId xmlns:a16="http://schemas.microsoft.com/office/drawing/2014/main" id="{B5F9359B-3718-CA37-56F6-AA3F0369143D}"/>
              </a:ext>
            </a:extLst>
          </p:cNvPr>
          <p:cNvPicPr>
            <a:picLocks noChangeAspect="1"/>
          </p:cNvPicPr>
          <p:nvPr/>
        </p:nvPicPr>
        <p:blipFill>
          <a:blip r:embed="rId5"/>
          <a:stretch>
            <a:fillRect/>
          </a:stretch>
        </p:blipFill>
        <p:spPr>
          <a:xfrm>
            <a:off x="0" y="-110836"/>
            <a:ext cx="9144000" cy="6968836"/>
          </a:xfrm>
          <a:prstGeom prst="rect">
            <a:avLst/>
          </a:prstGeom>
        </p:spPr>
      </p:pic>
    </p:spTree>
    <p:extLst>
      <p:ext uri="{BB962C8B-B14F-4D97-AF65-F5344CB8AC3E}">
        <p14:creationId xmlns:p14="http://schemas.microsoft.com/office/powerpoint/2010/main" val="119355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9D996-ACC1-3774-D9E7-2F437E69C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01F3C-929D-3D74-B2CE-62EE425B3A24}"/>
              </a:ext>
            </a:extLst>
          </p:cNvPr>
          <p:cNvSpPr>
            <a:spLocks noGrp="1"/>
          </p:cNvSpPr>
          <p:nvPr>
            <p:ph type="title"/>
          </p:nvPr>
        </p:nvSpPr>
        <p:spPr>
          <a:xfrm>
            <a:off x="306759" y="528798"/>
            <a:ext cx="8837241" cy="984220"/>
          </a:xfrm>
        </p:spPr>
        <p:txBody>
          <a:bodyPr anchor="ctr">
            <a:normAutofit fontScale="90000"/>
          </a:bodyPr>
          <a:lstStyle/>
          <a:p>
            <a:br>
              <a:rPr lang="en-US" sz="2200" b="0">
                <a:solidFill>
                  <a:schemeClr val="bg1"/>
                </a:solidFill>
                <a:latin typeface="Aptos" panose="020B0004020202020204" pitchFamily="34" charset="0"/>
              </a:rPr>
            </a:br>
            <a:br>
              <a:rPr lang="en-US" sz="2200" b="0">
                <a:solidFill>
                  <a:schemeClr val="bg1"/>
                </a:solidFill>
                <a:latin typeface="Aptos" panose="020B0004020202020204" pitchFamily="34" charset="0"/>
              </a:rPr>
            </a:br>
            <a:br>
              <a:rPr lang="en-US" sz="1800">
                <a:solidFill>
                  <a:schemeClr val="bg1"/>
                </a:solidFill>
              </a:rPr>
            </a:br>
            <a:endParaRPr lang="en-US" sz="1800"/>
          </a:p>
        </p:txBody>
      </p:sp>
      <p:sp>
        <p:nvSpPr>
          <p:cNvPr id="7" name="Rectangle 2">
            <a:extLst>
              <a:ext uri="{FF2B5EF4-FFF2-40B4-BE49-F238E27FC236}">
                <a16:creationId xmlns:a16="http://schemas.microsoft.com/office/drawing/2014/main" id="{04D8C947-FB7A-2D56-91A1-42FC6977C3A8}"/>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098FF2CE-C373-5779-57EC-1BA277FB0723}"/>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DF7AF25E-9119-1F1D-C57A-426646115DF7}"/>
              </a:ext>
            </a:extLst>
          </p:cNvPr>
          <p:cNvPicPr>
            <a:picLocks noChangeAspect="1"/>
          </p:cNvPicPr>
          <p:nvPr/>
        </p:nvPicPr>
        <p:blipFill>
          <a:blip r:embed="rId3"/>
          <a:stretch>
            <a:fillRect/>
          </a:stretch>
        </p:blipFill>
        <p:spPr>
          <a:xfrm>
            <a:off x="15151" y="6257166"/>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B232C4B4-E2B5-94F1-8B72-6C218BB37921}"/>
              </a:ext>
            </a:extLst>
          </p:cNvPr>
          <p:cNvPicPr>
            <a:picLocks noChangeAspect="1"/>
          </p:cNvPicPr>
          <p:nvPr/>
        </p:nvPicPr>
        <p:blipFill>
          <a:blip r:embed="rId4"/>
          <a:stretch>
            <a:fillRect/>
          </a:stretch>
        </p:blipFill>
        <p:spPr>
          <a:xfrm>
            <a:off x="-15152" y="-450098"/>
            <a:ext cx="9144000" cy="1327888"/>
          </a:xfrm>
          <a:prstGeom prst="rect">
            <a:avLst/>
          </a:prstGeom>
        </p:spPr>
      </p:pic>
      <p:pic>
        <p:nvPicPr>
          <p:cNvPr id="10" name="Picture 9">
            <a:extLst>
              <a:ext uri="{FF2B5EF4-FFF2-40B4-BE49-F238E27FC236}">
                <a16:creationId xmlns:a16="http://schemas.microsoft.com/office/drawing/2014/main" id="{A5F778E1-2FE8-5210-D833-10B1ECE7100F}"/>
              </a:ext>
            </a:extLst>
          </p:cNvPr>
          <p:cNvPicPr>
            <a:picLocks noChangeAspect="1"/>
          </p:cNvPicPr>
          <p:nvPr/>
        </p:nvPicPr>
        <p:blipFill>
          <a:blip r:embed="rId5"/>
          <a:stretch>
            <a:fillRect/>
          </a:stretch>
        </p:blipFill>
        <p:spPr>
          <a:xfrm>
            <a:off x="15152" y="477467"/>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C9129CFF-7BD7-1D47-AF20-154411B81653}"/>
              </a:ext>
            </a:extLst>
          </p:cNvPr>
          <p:cNvPicPr>
            <a:picLocks noChangeAspect="1"/>
          </p:cNvPicPr>
          <p:nvPr/>
        </p:nvPicPr>
        <p:blipFill>
          <a:blip r:embed="rId6"/>
          <a:stretch>
            <a:fillRect/>
          </a:stretch>
        </p:blipFill>
        <p:spPr>
          <a:xfrm>
            <a:off x="1346089" y="2545446"/>
            <a:ext cx="3899622" cy="852708"/>
          </a:xfrm>
          <a:prstGeom prst="rect">
            <a:avLst/>
          </a:prstGeom>
        </p:spPr>
      </p:pic>
      <p:sp>
        <p:nvSpPr>
          <p:cNvPr id="5" name="Rectangle 2">
            <a:extLst>
              <a:ext uri="{FF2B5EF4-FFF2-40B4-BE49-F238E27FC236}">
                <a16:creationId xmlns:a16="http://schemas.microsoft.com/office/drawing/2014/main" id="{76230834-1738-FAB3-30BB-7F4B974505F5}"/>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8EBEB636-9F57-E761-5C40-81091A2A233F}"/>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FB02097A-58BA-3D4D-763D-852CA746C858}"/>
              </a:ext>
            </a:extLst>
          </p:cNvPr>
          <p:cNvPicPr>
            <a:picLocks noChangeAspect="1"/>
          </p:cNvPicPr>
          <p:nvPr/>
        </p:nvPicPr>
        <p:blipFill>
          <a:blip r:embed="rId7"/>
          <a:stretch>
            <a:fillRect/>
          </a:stretch>
        </p:blipFill>
        <p:spPr>
          <a:xfrm>
            <a:off x="15151" y="223998"/>
            <a:ext cx="1562100" cy="381000"/>
          </a:xfrm>
          <a:prstGeom prst="rect">
            <a:avLst/>
          </a:prstGeom>
        </p:spPr>
      </p:pic>
      <p:sp>
        <p:nvSpPr>
          <p:cNvPr id="20" name="TextBox 19">
            <a:extLst>
              <a:ext uri="{FF2B5EF4-FFF2-40B4-BE49-F238E27FC236}">
                <a16:creationId xmlns:a16="http://schemas.microsoft.com/office/drawing/2014/main" id="{502AFD26-B3B1-5CAC-E4BF-3286612C13C4}"/>
              </a:ext>
            </a:extLst>
          </p:cNvPr>
          <p:cNvSpPr txBox="1"/>
          <p:nvPr/>
        </p:nvSpPr>
        <p:spPr>
          <a:xfrm>
            <a:off x="583894" y="124552"/>
            <a:ext cx="6610119" cy="698012"/>
          </a:xfrm>
          <a:prstGeom prst="rect">
            <a:avLst/>
          </a:prstGeom>
          <a:noFill/>
        </p:spPr>
        <p:txBody>
          <a:bodyPr wrap="square">
            <a:spAutoFit/>
          </a:bodyPr>
          <a:lstStyle/>
          <a:p>
            <a:pPr marL="0" marR="0">
              <a:lnSpc>
                <a:spcPct val="115000"/>
              </a:lnSpc>
              <a:spcAft>
                <a:spcPts val="800"/>
              </a:spcAft>
              <a:buNone/>
            </a:pPr>
            <a:endParaRPr lang="en-US" sz="3600" kern="100">
              <a:effectLst/>
              <a:latin typeface="Aptos Regular"/>
              <a:ea typeface="Aptos" panose="020B0004020202020204" pitchFamily="34" charset="0"/>
              <a:cs typeface="Times New Roman (Body CS)"/>
            </a:endParaRPr>
          </a:p>
        </p:txBody>
      </p:sp>
      <p:sp>
        <p:nvSpPr>
          <p:cNvPr id="16" name="Rectangle 2">
            <a:extLst>
              <a:ext uri="{FF2B5EF4-FFF2-40B4-BE49-F238E27FC236}">
                <a16:creationId xmlns:a16="http://schemas.microsoft.com/office/drawing/2014/main" id="{E07AC934-8363-89D2-9CA8-EFE749075459}"/>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3">
            <a:extLst>
              <a:ext uri="{FF2B5EF4-FFF2-40B4-BE49-F238E27FC236}">
                <a16:creationId xmlns:a16="http://schemas.microsoft.com/office/drawing/2014/main" id="{1D580783-9D95-D003-F862-0F32E9C3D543}"/>
              </a:ext>
            </a:extLst>
          </p:cNvPr>
          <p:cNvSpPr>
            <a:spLocks noChangeArrowheads="1"/>
          </p:cNvSpPr>
          <p:nvPr/>
        </p:nvSpPr>
        <p:spPr bwMode="auto">
          <a:xfrm>
            <a:off x="0" y="2971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F80BD6CD-D754-D422-F612-40A82CC20B9F}"/>
              </a:ext>
            </a:extLst>
          </p:cNvPr>
          <p:cNvSpPr txBox="1"/>
          <p:nvPr/>
        </p:nvSpPr>
        <p:spPr>
          <a:xfrm>
            <a:off x="215407" y="-7340"/>
            <a:ext cx="8636984" cy="6279219"/>
          </a:xfrm>
          <a:prstGeom prst="rect">
            <a:avLst/>
          </a:prstGeom>
          <a:noFill/>
        </p:spPr>
        <p:txBody>
          <a:bodyPr wrap="square">
            <a:spAutoFit/>
          </a:bodyPr>
          <a:lstStyle/>
          <a:p>
            <a:pPr>
              <a:lnSpc>
                <a:spcPct val="115000"/>
              </a:lnSpc>
              <a:spcAft>
                <a:spcPts val="800"/>
              </a:spcAft>
            </a:pPr>
            <a:endParaRPr lang="en-US" sz="2800" dirty="0"/>
          </a:p>
          <a:p>
            <a:pPr>
              <a:lnSpc>
                <a:spcPct val="115000"/>
              </a:lnSpc>
              <a:spcAft>
                <a:spcPts val="800"/>
              </a:spcAft>
            </a:pPr>
            <a:r>
              <a:rPr lang="en-US" sz="2400" dirty="0"/>
              <a:t>I first applied elements of this thinking at Arnold (HBM), helping </a:t>
            </a:r>
            <a:r>
              <a:rPr lang="en-US" sz="2400" b="1" dirty="0"/>
              <a:t>win six new accounts </a:t>
            </a:r>
            <a:r>
              <a:rPr lang="en-US" sz="2400" dirty="0"/>
              <a:t>and </a:t>
            </a:r>
            <a:r>
              <a:rPr lang="en-US" sz="2400" b="1" dirty="0"/>
              <a:t>increase billings by more than 30% </a:t>
            </a:r>
            <a:r>
              <a:rPr lang="en-US" sz="2400" dirty="0"/>
              <a:t>in the first year.</a:t>
            </a:r>
          </a:p>
          <a:p>
            <a:pPr>
              <a:lnSpc>
                <a:spcPct val="115000"/>
              </a:lnSpc>
              <a:spcAft>
                <a:spcPts val="800"/>
              </a:spcAft>
            </a:pPr>
            <a:endParaRPr lang="en-US" sz="2400" kern="100" dirty="0">
              <a:effectLst/>
              <a:latin typeface="Aptos Regular"/>
              <a:ea typeface="Aptos" panose="020B0004020202020204" pitchFamily="34" charset="0"/>
              <a:cs typeface="Times New Roman (Body CS)"/>
            </a:endParaRPr>
          </a:p>
          <a:p>
            <a:pPr>
              <a:lnSpc>
                <a:spcPct val="115000"/>
              </a:lnSpc>
              <a:spcAft>
                <a:spcPts val="800"/>
              </a:spcAft>
            </a:pPr>
            <a:r>
              <a:rPr lang="en-US" sz="2400" kern="100" dirty="0">
                <a:latin typeface="Aptos Regular"/>
                <a:ea typeface="Aptos" panose="020B0004020202020204" pitchFamily="34" charset="0"/>
                <a:cs typeface="Times New Roman (Body CS)"/>
              </a:rPr>
              <a:t>In my opinion these new Emotional Truth™ findings </a:t>
            </a:r>
            <a:r>
              <a:rPr lang="en-US" sz="2400" b="1" kern="100" dirty="0">
                <a:latin typeface="Aptos Regular"/>
                <a:ea typeface="Aptos" panose="020B0004020202020204" pitchFamily="34" charset="0"/>
                <a:cs typeface="Times New Roman (Body CS)"/>
              </a:rPr>
              <a:t>represent a major opportunity to pitch new clients, strengthen current ones and even strengthen your presentation.” </a:t>
            </a:r>
            <a:endParaRPr lang="en-US" sz="2400" kern="100" dirty="0">
              <a:latin typeface="Aptos Regular"/>
              <a:ea typeface="Aptos" panose="020B0004020202020204" pitchFamily="34" charset="0"/>
              <a:cs typeface="Times New Roman (Body CS)"/>
            </a:endParaRPr>
          </a:p>
          <a:p>
            <a:pPr>
              <a:lnSpc>
                <a:spcPct val="115000"/>
              </a:lnSpc>
              <a:spcAft>
                <a:spcPts val="800"/>
              </a:spcAft>
            </a:pPr>
            <a:endParaRPr lang="en-US" sz="2400" kern="100" dirty="0">
              <a:latin typeface="Aptos Regular"/>
              <a:ea typeface="Aptos" panose="020B0004020202020204" pitchFamily="34" charset="0"/>
              <a:cs typeface="Times New Roman (Body CS)"/>
            </a:endParaRPr>
          </a:p>
          <a:p>
            <a:pPr>
              <a:lnSpc>
                <a:spcPct val="115000"/>
              </a:lnSpc>
              <a:spcAft>
                <a:spcPts val="800"/>
              </a:spcAft>
            </a:pPr>
            <a:r>
              <a:rPr lang="en-US" sz="2400" kern="100" dirty="0">
                <a:latin typeface="Aptos Regular"/>
                <a:ea typeface="Aptos" panose="020B0004020202020204" pitchFamily="34" charset="0"/>
                <a:cs typeface="Times New Roman (Body CS)"/>
              </a:rPr>
              <a:t> Imagine contacting a new business prospect and saying, </a:t>
            </a:r>
            <a:r>
              <a:rPr lang="en-US" sz="2400" b="1" i="1" kern="100" dirty="0">
                <a:solidFill>
                  <a:srgbClr val="C00000"/>
                </a:solidFill>
                <a:latin typeface="Aptos Regular"/>
                <a:ea typeface="Aptos" panose="020B0004020202020204" pitchFamily="34" charset="0"/>
                <a:cs typeface="Times New Roman (Body CS)"/>
              </a:rPr>
              <a:t>“</a:t>
            </a:r>
            <a:r>
              <a:rPr lang="en-US" sz="2400" b="1" dirty="0">
                <a:solidFill>
                  <a:srgbClr val="C00000"/>
                </a:solidFill>
              </a:rPr>
              <a:t>We've discovered something important about your customers that your current advertising isn't using.”</a:t>
            </a:r>
            <a:endParaRPr lang="en-US" sz="2400" b="1" i="1" kern="100" dirty="0">
              <a:solidFill>
                <a:srgbClr val="C00000"/>
              </a:solidFill>
              <a:effectLst/>
              <a:latin typeface="Aptos Regular"/>
              <a:ea typeface="Aptos" panose="020B0004020202020204" pitchFamily="34" charset="0"/>
              <a:cs typeface="Times New Roman (Body CS)"/>
            </a:endParaRPr>
          </a:p>
          <a:p>
            <a:pPr>
              <a:lnSpc>
                <a:spcPct val="115000"/>
              </a:lnSpc>
              <a:spcAft>
                <a:spcPts val="800"/>
              </a:spcAft>
            </a:pPr>
            <a:endParaRPr lang="en-US" sz="2400" b="1" i="1" kern="100" dirty="0">
              <a:solidFill>
                <a:srgbClr val="C00000"/>
              </a:solidFill>
              <a:effectLst/>
              <a:latin typeface="Aptos Regular"/>
              <a:ea typeface="Aptos" panose="020B0004020202020204" pitchFamily="34" charset="0"/>
              <a:cs typeface="Times New Roman (Body CS)"/>
            </a:endParaRPr>
          </a:p>
        </p:txBody>
      </p:sp>
    </p:spTree>
    <p:extLst>
      <p:ext uri="{BB962C8B-B14F-4D97-AF65-F5344CB8AC3E}">
        <p14:creationId xmlns:p14="http://schemas.microsoft.com/office/powerpoint/2010/main" val="386109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97A6D-FCBC-8883-328C-AE2F8368E753}"/>
            </a:ext>
          </a:extLst>
        </p:cNvPr>
        <p:cNvGrpSpPr/>
        <p:nvPr/>
      </p:nvGrpSpPr>
      <p:grpSpPr>
        <a:xfrm>
          <a:off x="0" y="0"/>
          <a:ext cx="0" cy="0"/>
          <a:chOff x="0" y="0"/>
          <a:chExt cx="0" cy="0"/>
        </a:xfrm>
      </p:grpSpPr>
      <p:pic>
        <p:nvPicPr>
          <p:cNvPr id="3" name="Picture 2" descr="Graphical user interface&#10;&#10;Description automatically generated with low confidence">
            <a:extLst>
              <a:ext uri="{FF2B5EF4-FFF2-40B4-BE49-F238E27FC236}">
                <a16:creationId xmlns:a16="http://schemas.microsoft.com/office/drawing/2014/main" id="{B35385AB-32E6-41AB-CA04-2E9A91576986}"/>
              </a:ext>
            </a:extLst>
          </p:cNvPr>
          <p:cNvPicPr>
            <a:picLocks noChangeAspect="1"/>
          </p:cNvPicPr>
          <p:nvPr/>
        </p:nvPicPr>
        <p:blipFill>
          <a:blip r:embed="rId3"/>
          <a:stretch>
            <a:fillRect/>
          </a:stretch>
        </p:blipFill>
        <p:spPr>
          <a:xfrm>
            <a:off x="5360399" y="5769955"/>
            <a:ext cx="1333500" cy="332022"/>
          </a:xfrm>
          <a:prstGeom prst="rect">
            <a:avLst/>
          </a:prstGeom>
        </p:spPr>
      </p:pic>
      <p:sp>
        <p:nvSpPr>
          <p:cNvPr id="4" name="Rectangle 4">
            <a:extLst>
              <a:ext uri="{FF2B5EF4-FFF2-40B4-BE49-F238E27FC236}">
                <a16:creationId xmlns:a16="http://schemas.microsoft.com/office/drawing/2014/main" id="{3D4D5C91-6974-4C39-ED26-16560BA8587F}"/>
              </a:ext>
            </a:extLst>
          </p:cNvPr>
          <p:cNvSpPr>
            <a:spLocks noChangeArrowheads="1"/>
          </p:cNvSpPr>
          <p:nvPr/>
        </p:nvSpPr>
        <p:spPr bwMode="auto">
          <a:xfrm>
            <a:off x="177072" y="305498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
            <a:extLst>
              <a:ext uri="{FF2B5EF4-FFF2-40B4-BE49-F238E27FC236}">
                <a16:creationId xmlns:a16="http://schemas.microsoft.com/office/drawing/2014/main" id="{B50192F2-1712-4828-CA47-3936C6B13B39}"/>
              </a:ext>
            </a:extLst>
          </p:cNvPr>
          <p:cNvSpPr>
            <a:spLocks noChangeArrowheads="1"/>
          </p:cNvSpPr>
          <p:nvPr/>
        </p:nvSpPr>
        <p:spPr bwMode="auto">
          <a:xfrm>
            <a:off x="307449" y="1459051"/>
            <a:ext cx="8736343" cy="5132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endParaRPr lang="en-US" altLang="en-US" sz="2800">
              <a:solidFill>
                <a:schemeClr val="tx2"/>
              </a:solidFill>
              <a:effectLst>
                <a:outerShdw blurRad="38100" dist="38100" dir="2700000" algn="tl">
                  <a:srgbClr val="000000"/>
                </a:outerShdw>
              </a:effectLst>
              <a:latin typeface="Book Antiqua" panose="0204060205030503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FFF55BA-9005-E7EF-9719-A685226653D6}"/>
              </a:ext>
            </a:extLst>
          </p:cNvPr>
          <p:cNvPicPr>
            <a:picLocks noChangeAspect="1"/>
          </p:cNvPicPr>
          <p:nvPr/>
        </p:nvPicPr>
        <p:blipFill>
          <a:blip r:embed="rId4"/>
          <a:stretch>
            <a:fillRect/>
          </a:stretch>
        </p:blipFill>
        <p:spPr>
          <a:xfrm>
            <a:off x="2959101" y="1702955"/>
            <a:ext cx="3225800" cy="863600"/>
          </a:xfrm>
          <a:prstGeom prst="rect">
            <a:avLst/>
          </a:prstGeom>
        </p:spPr>
      </p:pic>
      <p:sp>
        <p:nvSpPr>
          <p:cNvPr id="10" name="TextBox 9">
            <a:extLst>
              <a:ext uri="{FF2B5EF4-FFF2-40B4-BE49-F238E27FC236}">
                <a16:creationId xmlns:a16="http://schemas.microsoft.com/office/drawing/2014/main" id="{A6B4810C-7D76-585F-31F6-CF046CA4D676}"/>
              </a:ext>
            </a:extLst>
          </p:cNvPr>
          <p:cNvSpPr txBox="1"/>
          <p:nvPr/>
        </p:nvSpPr>
        <p:spPr>
          <a:xfrm>
            <a:off x="-99195" y="-76006"/>
            <a:ext cx="9233628" cy="1938992"/>
          </a:xfrm>
          <a:prstGeom prst="rect">
            <a:avLst/>
          </a:prstGeom>
          <a:noFill/>
        </p:spPr>
        <p:txBody>
          <a:bodyPr wrap="square">
            <a:spAutoFit/>
          </a:bodyPr>
          <a:lstStyle/>
          <a:p>
            <a:r>
              <a:rPr lang="en-US" sz="2000" dirty="0">
                <a:latin typeface="Aptos" panose="020B0004020202020204" pitchFamily="34" charset="0"/>
                <a:ea typeface="Calibri" panose="020F0502020204030204" pitchFamily="34" charset="0"/>
                <a:cs typeface="Times New Roman" panose="02020603050405020304" pitchFamily="18" charset="0"/>
              </a:rPr>
              <a:t>   </a:t>
            </a:r>
          </a:p>
          <a:p>
            <a:endParaRPr lang="en-US" sz="2000" dirty="0">
              <a:latin typeface="Aptos" panose="020B0004020202020204" pitchFamily="34" charset="0"/>
              <a:ea typeface="Calibri" panose="020F0502020204030204" pitchFamily="34" charset="0"/>
              <a:cs typeface="Times New Roman" panose="02020603050405020304" pitchFamily="18" charset="0"/>
            </a:endParaRPr>
          </a:p>
          <a:p>
            <a:endParaRPr lang="en-US" sz="2000" dirty="0">
              <a:latin typeface="Aptos" panose="020B0004020202020204" pitchFamily="34" charset="0"/>
              <a:ea typeface="Calibri" panose="020F0502020204030204" pitchFamily="34" charset="0"/>
              <a:cs typeface="Times New Roman" panose="02020603050405020304" pitchFamily="18" charset="0"/>
            </a:endParaRPr>
          </a:p>
          <a:p>
            <a:pPr marL="342913" indent="-342913">
              <a:buFont typeface="Symbol" pitchFamily="2" charset="2"/>
              <a:buChar char=""/>
            </a:pPr>
            <a:endParaRPr lang="en-US" sz="2000" dirty="0">
              <a:latin typeface="+mj-lt"/>
              <a:ea typeface="Calibri" panose="020F0502020204030204" pitchFamily="34" charset="0"/>
              <a:cs typeface="Times New Roman" panose="02020603050405020304" pitchFamily="18" charset="0"/>
            </a:endParaRPr>
          </a:p>
          <a:p>
            <a:endParaRPr lang="en-US" sz="2000" dirty="0">
              <a:latin typeface="Aptos" panose="020B0004020202020204" pitchFamily="34" charset="0"/>
              <a:ea typeface="Calibri" panose="020F0502020204030204" pitchFamily="34" charset="0"/>
              <a:cs typeface="Times New Roman" panose="02020603050405020304" pitchFamily="18" charset="0"/>
            </a:endParaRPr>
          </a:p>
          <a:p>
            <a:pPr marL="342913" indent="-342913">
              <a:buFont typeface="Symbol" pitchFamily="2" charset="2"/>
              <a:buChar char=""/>
            </a:pPr>
            <a:endParaRPr lang="en-US" sz="2000" dirty="0">
              <a:latin typeface="+mj-lt"/>
              <a:ea typeface="Calibri" panose="020F0502020204030204" pitchFamily="34" charset="0"/>
              <a:cs typeface="Times New Roman" panose="02020603050405020304" pitchFamily="18" charset="0"/>
            </a:endParaRPr>
          </a:p>
        </p:txBody>
      </p:sp>
      <p:sp>
        <p:nvSpPr>
          <p:cNvPr id="13" name="Title 12">
            <a:extLst>
              <a:ext uri="{FF2B5EF4-FFF2-40B4-BE49-F238E27FC236}">
                <a16:creationId xmlns:a16="http://schemas.microsoft.com/office/drawing/2014/main" id="{802DC63F-DC32-1C7F-76C9-52F379222DFD}"/>
              </a:ext>
            </a:extLst>
          </p:cNvPr>
          <p:cNvSpPr>
            <a:spLocks noGrp="1"/>
          </p:cNvSpPr>
          <p:nvPr>
            <p:ph type="title"/>
          </p:nvPr>
        </p:nvSpPr>
        <p:spPr>
          <a:xfrm>
            <a:off x="83548" y="1038580"/>
            <a:ext cx="9313236" cy="1029026"/>
          </a:xfrm>
        </p:spPr>
        <p:txBody>
          <a:bodyPr>
            <a:normAutofit fontScale="90000"/>
          </a:bodyPr>
          <a:lstStyle/>
          <a:p>
            <a: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r>
              <a:rPr lang="en-US" sz="1800" b="1" dirty="0">
                <a:solidFill>
                  <a:schemeClr val="bg1"/>
                </a:solidFill>
              </a:rPr>
              <a:t>Help Your Agency Discover the Emotional Truth™</a:t>
            </a:r>
            <a:br>
              <a:rPr lang="en-US" sz="1800" b="1" dirty="0">
                <a:solidFill>
                  <a:schemeClr val="bg1"/>
                </a:solidFill>
              </a:rPr>
            </a:br>
            <a:r>
              <a:rPr lang="en-US" sz="1800" b="1" dirty="0">
                <a:solidFill>
                  <a:schemeClr val="bg1"/>
                </a:solidFill>
              </a:rPr>
              <a:t>Behind Its Next Great Campaign.</a:t>
            </a:r>
            <a:br>
              <a:rPr lang="en-US" sz="1800" dirty="0">
                <a:solidFill>
                  <a:schemeClr val="bg1"/>
                </a:solidFill>
              </a:rPr>
            </a:br>
            <a:r>
              <a:rPr lang="en-US" sz="1800" b="1" dirty="0">
                <a:solidFill>
                  <a:schemeClr val="bg1"/>
                </a:solidFill>
              </a:rPr>
              <a:t>For a quick opinion about a current client or new business opportunity, please contact us: 339-970-8773</a:t>
            </a:r>
            <a:br>
              <a:rPr lang="en-US" sz="2000" dirty="0"/>
            </a:br>
            <a:r>
              <a:rPr lang="en-US" sz="1800" dirty="0">
                <a:solidFill>
                  <a:srgbClr val="00B0F0"/>
                </a:solidFill>
                <a:hlinkClick r:id="rId5">
                  <a:extLst>
                    <a:ext uri="{A12FA001-AC4F-418D-AE19-62706E023703}">
                      <ahyp:hlinkClr xmlns:ahyp="http://schemas.microsoft.com/office/drawing/2018/hyperlinkcolor" val="tx"/>
                    </a:ext>
                  </a:extLst>
                </a:hlinkClick>
              </a:rPr>
              <a:t>kim@wallacewashburn.com</a:t>
            </a:r>
            <a:br>
              <a:rPr lang="en-US" sz="2000" dirty="0">
                <a:solidFill>
                  <a:schemeClr val="bg1"/>
                </a:solidFill>
              </a:rPr>
            </a:br>
            <a:br>
              <a:rPr lang="en-US" sz="1800" b="0" dirty="0">
                <a:solidFill>
                  <a:schemeClr val="bg1"/>
                </a:solidFill>
              </a:rPr>
            </a:br>
            <a:br>
              <a:rPr lang="en-US" dirty="0">
                <a:hlinkClick r:id="rId6"/>
              </a:rPr>
            </a:br>
            <a:br>
              <a:rPr lang="en-US" sz="18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hlinkClick r:id="rId6"/>
              </a:rPr>
            </a:br>
            <a:br>
              <a:rPr lang="en-US" sz="18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r>
              <a:rPr lang="en-US" sz="18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t>                                                                                                                                                                                                                    </a:t>
            </a:r>
            <a:br>
              <a:rPr lang="en-US" sz="1600" b="0" dirty="0"/>
            </a:br>
            <a:br>
              <a:rPr lang="en-US" sz="1800" b="0" dirty="0">
                <a:solidFill>
                  <a:schemeClr val="bg1"/>
                </a:solidFill>
                <a:latin typeface="Aptos" panose="020B0004020202020204" pitchFamily="34" charset="0"/>
              </a:rPr>
            </a:br>
            <a:br>
              <a:rPr lang="en-US" sz="2000" dirty="0">
                <a:solidFill>
                  <a:schemeClr val="bg1"/>
                </a:solidFill>
                <a:latin typeface="Aptos" panose="020B0004020202020204" pitchFamily="34" charset="0"/>
              </a:rPr>
            </a:br>
            <a:br>
              <a:rPr lang="en-US" sz="2000" b="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000" b="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000" b="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000" b="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000" b="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br>
              <a:rPr lang="en-US" sz="2200" kern="0" dirty="0">
                <a:solidFill>
                  <a:schemeClr val="bg1"/>
                </a:solidFill>
                <a:latin typeface="Aptos" panose="020B0004020202020204" pitchFamily="34" charset="0"/>
                <a:ea typeface="Times New Roman" panose="02020603050405020304" pitchFamily="18" charset="0"/>
                <a:cs typeface="Times New Roman" panose="02020603050405020304" pitchFamily="18" charset="0"/>
              </a:rPr>
            </a:br>
            <a:endParaRPr lang="en-US" sz="2200"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4815766E-1E90-7F81-1FC3-60CD2D4B7CDE}"/>
              </a:ext>
            </a:extLst>
          </p:cNvPr>
          <p:cNvSpPr>
            <a:spLocks noGrp="1"/>
          </p:cNvSpPr>
          <p:nvPr>
            <p:ph type="sldNum" sz="quarter" idx="12"/>
          </p:nvPr>
        </p:nvSpPr>
        <p:spPr/>
        <p:txBody>
          <a:bodyPr/>
          <a:lstStyle/>
          <a:p>
            <a:fld id="{DF990B40-1958-974E-A58A-5787498C58C9}" type="slidenum">
              <a:rPr lang="en-US" smtClean="0"/>
              <a:t>15</a:t>
            </a:fld>
            <a:endParaRPr lang="en-US"/>
          </a:p>
        </p:txBody>
      </p:sp>
      <p:pic>
        <p:nvPicPr>
          <p:cNvPr id="12" name="Picture 11">
            <a:extLst>
              <a:ext uri="{FF2B5EF4-FFF2-40B4-BE49-F238E27FC236}">
                <a16:creationId xmlns:a16="http://schemas.microsoft.com/office/drawing/2014/main" id="{14DE9DF9-98E7-3EF2-24B2-3652E76FDEFB}"/>
              </a:ext>
            </a:extLst>
          </p:cNvPr>
          <p:cNvPicPr>
            <a:picLocks noChangeAspect="1"/>
          </p:cNvPicPr>
          <p:nvPr/>
        </p:nvPicPr>
        <p:blipFill>
          <a:blip r:embed="rId7"/>
          <a:stretch>
            <a:fillRect/>
          </a:stretch>
        </p:blipFill>
        <p:spPr>
          <a:xfrm>
            <a:off x="225952" y="6325224"/>
            <a:ext cx="8610600" cy="365125"/>
          </a:xfrm>
          <a:prstGeom prst="rect">
            <a:avLst/>
          </a:prstGeom>
        </p:spPr>
      </p:pic>
      <p:pic>
        <p:nvPicPr>
          <p:cNvPr id="14" name="Picture 13" descr="A group of people sitting around a table with laptops and computers&#10;&#10;AI-generated content may be incorrect.">
            <a:extLst>
              <a:ext uri="{FF2B5EF4-FFF2-40B4-BE49-F238E27FC236}">
                <a16:creationId xmlns:a16="http://schemas.microsoft.com/office/drawing/2014/main" id="{28EEE4F3-BC63-197D-B104-63D260ADE72F}"/>
              </a:ext>
            </a:extLst>
          </p:cNvPr>
          <p:cNvPicPr>
            <a:picLocks noChangeAspect="1"/>
          </p:cNvPicPr>
          <p:nvPr/>
        </p:nvPicPr>
        <p:blipFill>
          <a:blip r:embed="rId8"/>
          <a:stretch>
            <a:fillRect/>
          </a:stretch>
        </p:blipFill>
        <p:spPr>
          <a:xfrm>
            <a:off x="20600" y="1187669"/>
            <a:ext cx="9113833" cy="5670331"/>
          </a:xfrm>
          <a:prstGeom prst="rect">
            <a:avLst/>
          </a:prstGeom>
        </p:spPr>
      </p:pic>
      <p:pic>
        <p:nvPicPr>
          <p:cNvPr id="18" name="Picture 17" descr="A person smiling for the camera&#10;&#10;Description automatically generated with medium confidence">
            <a:extLst>
              <a:ext uri="{FF2B5EF4-FFF2-40B4-BE49-F238E27FC236}">
                <a16:creationId xmlns:a16="http://schemas.microsoft.com/office/drawing/2014/main" id="{35EBC88A-CEEF-398A-5DC9-D58E0D98982D}"/>
              </a:ext>
            </a:extLst>
          </p:cNvPr>
          <p:cNvPicPr>
            <a:picLocks noChangeAspect="1"/>
          </p:cNvPicPr>
          <p:nvPr/>
        </p:nvPicPr>
        <p:blipFill>
          <a:blip r:embed="rId9"/>
          <a:stretch>
            <a:fillRect/>
          </a:stretch>
        </p:blipFill>
        <p:spPr>
          <a:xfrm>
            <a:off x="2974141" y="1740910"/>
            <a:ext cx="1766025" cy="958995"/>
          </a:xfrm>
          <a:prstGeom prst="rect">
            <a:avLst/>
          </a:prstGeom>
        </p:spPr>
      </p:pic>
    </p:spTree>
    <p:extLst>
      <p:ext uri="{BB962C8B-B14F-4D97-AF65-F5344CB8AC3E}">
        <p14:creationId xmlns:p14="http://schemas.microsoft.com/office/powerpoint/2010/main" val="2857786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FC496-ABC7-3AE5-4A50-01A0C8C455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6E266D-9477-13DE-D4FC-887E5B53DE24}"/>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9F5BA3BC-B2A7-CABF-1679-28DD1E1D7105}"/>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E25B1ACA-4B17-FB9A-74E6-3D0687AAD27D}"/>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D1D33D8F-4E43-13CB-81E5-EF9912A1B32F}"/>
              </a:ext>
            </a:extLst>
          </p:cNvPr>
          <p:cNvPicPr>
            <a:picLocks noChangeAspect="1"/>
          </p:cNvPicPr>
          <p:nvPr/>
        </p:nvPicPr>
        <p:blipFill>
          <a:blip r:embed="rId3"/>
          <a:stretch>
            <a:fillRect/>
          </a:stretch>
        </p:blipFill>
        <p:spPr>
          <a:xfrm>
            <a:off x="15152" y="625134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561A6274-54C0-45F2-50A7-946DCB290177}"/>
              </a:ext>
            </a:extLst>
          </p:cNvPr>
          <p:cNvPicPr>
            <a:picLocks noChangeAspect="1"/>
          </p:cNvPicPr>
          <p:nvPr/>
        </p:nvPicPr>
        <p:blipFill>
          <a:blip r:embed="rId4"/>
          <a:stretch>
            <a:fillRect/>
          </a:stretch>
        </p:blipFill>
        <p:spPr>
          <a:xfrm>
            <a:off x="-15152" y="-799090"/>
            <a:ext cx="9144000" cy="1327888"/>
          </a:xfrm>
          <a:prstGeom prst="rect">
            <a:avLst/>
          </a:prstGeom>
        </p:spPr>
      </p:pic>
      <p:pic>
        <p:nvPicPr>
          <p:cNvPr id="10" name="Picture 9">
            <a:extLst>
              <a:ext uri="{FF2B5EF4-FFF2-40B4-BE49-F238E27FC236}">
                <a16:creationId xmlns:a16="http://schemas.microsoft.com/office/drawing/2014/main" id="{687AF539-1C0E-39D4-31E7-4B8FC3FDF502}"/>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294F5899-CD3D-68E9-6AE1-2FEC01B2ED67}"/>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89A3E5B5-0910-90A7-2C32-64C947315110}"/>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1549918F-8E05-40C5-C607-8A1DCA507E8D}"/>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4301C8D9-776F-AE22-FC7B-3FA5EF58EF06}"/>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1C5EF767-6528-53F9-5E7E-A85C36816F6C}"/>
              </a:ext>
            </a:extLst>
          </p:cNvPr>
          <p:cNvSpPr txBox="1"/>
          <p:nvPr/>
        </p:nvSpPr>
        <p:spPr>
          <a:xfrm>
            <a:off x="468641" y="373671"/>
            <a:ext cx="8206717" cy="5921621"/>
          </a:xfrm>
          <a:prstGeom prst="rect">
            <a:avLst/>
          </a:prstGeom>
          <a:noFill/>
        </p:spPr>
        <p:txBody>
          <a:bodyPr wrap="square">
            <a:spAutoFit/>
          </a:bodyPr>
          <a:lstStyle/>
          <a:p>
            <a:pPr marL="0" marR="0">
              <a:lnSpc>
                <a:spcPct val="115000"/>
              </a:lnSpc>
              <a:spcAft>
                <a:spcPts val="800"/>
              </a:spcAft>
              <a:buNone/>
            </a:pPr>
            <a:r>
              <a:rPr lang="en-US" sz="3200" b="1" kern="1800" dirty="0">
                <a:effectLst/>
                <a:latin typeface="Aptos" panose="020B0004020202020204" pitchFamily="34" charset="0"/>
                <a:ea typeface="Times New Roman" panose="02020603050405020304" pitchFamily="18" charset="0"/>
                <a:cs typeface="Times New Roman (Body CS)"/>
              </a:rPr>
              <a:t>The Question That Changed Everything</a:t>
            </a:r>
          </a:p>
          <a:p>
            <a:pPr>
              <a:lnSpc>
                <a:spcPct val="115000"/>
              </a:lnSpc>
              <a:spcAft>
                <a:spcPts val="800"/>
              </a:spcAft>
            </a:pPr>
            <a:r>
              <a:rPr lang="en-US" sz="2400" dirty="0"/>
              <a:t>For more than 30 years, I've been searching for the answer to one question...</a:t>
            </a:r>
          </a:p>
          <a:p>
            <a:pPr>
              <a:lnSpc>
                <a:spcPct val="115000"/>
              </a:lnSpc>
              <a:spcAft>
                <a:spcPts val="800"/>
              </a:spcAft>
            </a:pPr>
            <a:r>
              <a:rPr lang="en-US" sz="2400" dirty="0"/>
              <a:t>“</a:t>
            </a:r>
            <a:r>
              <a:rPr lang="en-US" sz="2400" b="1" i="1" dirty="0"/>
              <a:t>Why do some campaigns become legendary...while others fade away </a:t>
            </a:r>
            <a:r>
              <a:rPr lang="en-US" sz="2400" b="1" dirty="0"/>
              <a:t>?”</a:t>
            </a:r>
            <a:endParaRPr lang="en-US" sz="2400" b="1" i="1" kern="0" dirty="0">
              <a:effectLst/>
              <a:latin typeface="Aptos" panose="020B0004020202020204" pitchFamily="34" charset="0"/>
              <a:ea typeface="Times New Roman" panose="02020603050405020304" pitchFamily="18" charset="0"/>
              <a:cs typeface="Times New Roman (Body CS)"/>
            </a:endParaRPr>
          </a:p>
          <a:p>
            <a:pPr marL="0" marR="0">
              <a:lnSpc>
                <a:spcPct val="115000"/>
              </a:lnSpc>
              <a:spcAft>
                <a:spcPts val="800"/>
              </a:spcAft>
              <a:buNone/>
            </a:pPr>
            <a:r>
              <a:rPr lang="en-US" sz="2400" kern="100" dirty="0">
                <a:latin typeface="Aptos" panose="020B0004020202020204" pitchFamily="34" charset="0"/>
                <a:ea typeface="Aptos" panose="020B0004020202020204" pitchFamily="34" charset="0"/>
                <a:cs typeface="Times New Roman (Body CS)"/>
              </a:rPr>
              <a:t>Here’s the story that led me to the answer.</a:t>
            </a:r>
          </a:p>
          <a:p>
            <a:pPr marL="0" marR="0">
              <a:lnSpc>
                <a:spcPct val="115000"/>
              </a:lnSpc>
              <a:spcAft>
                <a:spcPts val="800"/>
              </a:spcAft>
              <a:buNone/>
            </a:pPr>
            <a:r>
              <a:rPr lang="en-US" sz="2800" i="1" kern="100" dirty="0">
                <a:effectLst/>
                <a:latin typeface="Aptos" panose="020B0004020202020204" pitchFamily="34" charset="0"/>
                <a:ea typeface="Aptos" panose="020B0004020202020204" pitchFamily="34" charset="0"/>
                <a:cs typeface="Times New Roman (Body CS)"/>
              </a:rPr>
              <a:t> </a:t>
            </a:r>
          </a:p>
          <a:p>
            <a:pPr marL="0" marR="0">
              <a:lnSpc>
                <a:spcPct val="115000"/>
              </a:lnSpc>
              <a:spcAft>
                <a:spcPts val="800"/>
              </a:spcAft>
              <a:buNone/>
            </a:pPr>
            <a:endParaRPr lang="en-US" sz="2800" i="1" kern="100" dirty="0">
              <a:latin typeface="Aptos" panose="020B0004020202020204" pitchFamily="34" charset="0"/>
              <a:ea typeface="Aptos" panose="020B0004020202020204" pitchFamily="34" charset="0"/>
              <a:cs typeface="Times New Roman (Body CS)"/>
            </a:endParaRPr>
          </a:p>
          <a:p>
            <a:pPr marL="0" marR="0">
              <a:lnSpc>
                <a:spcPct val="115000"/>
              </a:lnSpc>
              <a:spcAft>
                <a:spcPts val="800"/>
              </a:spcAft>
              <a:buNone/>
            </a:pPr>
            <a:endParaRPr lang="en-US" sz="2800" i="1" kern="100" dirty="0">
              <a:effectLst/>
              <a:latin typeface="Aptos" panose="020B0004020202020204" pitchFamily="34" charset="0"/>
              <a:ea typeface="Aptos" panose="020B0004020202020204" pitchFamily="34" charset="0"/>
              <a:cs typeface="Times New Roman (Body CS)"/>
            </a:endParaRPr>
          </a:p>
          <a:p>
            <a:pPr marL="0" marR="0">
              <a:lnSpc>
                <a:spcPct val="115000"/>
              </a:lnSpc>
              <a:spcAft>
                <a:spcPts val="800"/>
              </a:spcAft>
              <a:buNone/>
            </a:pPr>
            <a:endParaRPr lang="en-US" sz="2800" i="1" kern="100" dirty="0">
              <a:effectLst/>
              <a:latin typeface="Aptos" panose="020B0004020202020204" pitchFamily="34" charset="0"/>
              <a:ea typeface="Aptos" panose="020B0004020202020204" pitchFamily="34" charset="0"/>
              <a:cs typeface="Times New Roman (Body CS)"/>
            </a:endParaRPr>
          </a:p>
          <a:p>
            <a:pPr marL="0" marR="0">
              <a:lnSpc>
                <a:spcPct val="115000"/>
              </a:lnSpc>
              <a:spcAft>
                <a:spcPts val="800"/>
              </a:spcAft>
              <a:buNone/>
            </a:pPr>
            <a:r>
              <a:rPr lang="en-US" sz="2000" i="1" kern="0" dirty="0">
                <a:effectLst/>
                <a:latin typeface="Aptos" panose="020B0004020202020204" pitchFamily="34" charset="0"/>
                <a:ea typeface="Times New Roman" panose="02020603050405020304" pitchFamily="18" charset="0"/>
                <a:cs typeface="Times New Roman (Body CS)"/>
              </a:rPr>
              <a:t>Kim Wallace • Wallace Washburn Branding</a:t>
            </a:r>
            <a:endParaRPr lang="en-US" sz="2000" kern="100" dirty="0">
              <a:effectLst/>
              <a:latin typeface="Aptos" panose="020B0004020202020204" pitchFamily="34" charset="0"/>
              <a:ea typeface="Aptos" panose="020B0004020202020204" pitchFamily="34" charset="0"/>
              <a:cs typeface="Times New Roman (Body CS)"/>
            </a:endParaRPr>
          </a:p>
        </p:txBody>
      </p:sp>
    </p:spTree>
    <p:extLst>
      <p:ext uri="{BB962C8B-B14F-4D97-AF65-F5344CB8AC3E}">
        <p14:creationId xmlns:p14="http://schemas.microsoft.com/office/powerpoint/2010/main" val="1992619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4AE93-ED82-2ED1-A7A9-740AB4758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811A4-8E31-33C0-F051-7DB9CC65D2BF}"/>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E59047A2-144C-E60A-CE01-75C89907183A}"/>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CE59DBF6-898F-3F6B-5DBA-CD615F502C7F}"/>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DED499E6-5D54-B1D1-83D2-076E2D9945FD}"/>
              </a:ext>
            </a:extLst>
          </p:cNvPr>
          <p:cNvPicPr>
            <a:picLocks noChangeAspect="1"/>
          </p:cNvPicPr>
          <p:nvPr/>
        </p:nvPicPr>
        <p:blipFill>
          <a:blip r:embed="rId3"/>
          <a:stretch>
            <a:fillRect/>
          </a:stretch>
        </p:blipFill>
        <p:spPr>
          <a:xfrm>
            <a:off x="0" y="6379159"/>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E08BC273-036C-2EEF-59DF-EAEDDE2268CE}"/>
              </a:ext>
            </a:extLst>
          </p:cNvPr>
          <p:cNvPicPr>
            <a:picLocks noChangeAspect="1"/>
          </p:cNvPicPr>
          <p:nvPr/>
        </p:nvPicPr>
        <p:blipFill>
          <a:blip r:embed="rId4"/>
          <a:stretch>
            <a:fillRect/>
          </a:stretch>
        </p:blipFill>
        <p:spPr>
          <a:xfrm>
            <a:off x="390" y="-382952"/>
            <a:ext cx="9144000" cy="1327888"/>
          </a:xfrm>
          <a:prstGeom prst="rect">
            <a:avLst/>
          </a:prstGeom>
        </p:spPr>
      </p:pic>
      <p:pic>
        <p:nvPicPr>
          <p:cNvPr id="10" name="Picture 9">
            <a:extLst>
              <a:ext uri="{FF2B5EF4-FFF2-40B4-BE49-F238E27FC236}">
                <a16:creationId xmlns:a16="http://schemas.microsoft.com/office/drawing/2014/main" id="{60C51297-73D9-13BA-4634-35CC736D42F3}"/>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0B0036E6-3BED-2CCC-DCAC-24F280A8BB79}"/>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2FCD774D-F835-BAFF-A0DA-299B09F4E9F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19147BBF-478D-3452-AAFF-1BECD72855FC}"/>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E06AB25E-607D-DACD-B19C-BD4198B3F7F6}"/>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4D4053D2-91BE-B522-18F6-B10B50F46C0F}"/>
              </a:ext>
            </a:extLst>
          </p:cNvPr>
          <p:cNvSpPr txBox="1"/>
          <p:nvPr/>
        </p:nvSpPr>
        <p:spPr>
          <a:xfrm>
            <a:off x="524487" y="23750"/>
            <a:ext cx="8262628" cy="6956584"/>
          </a:xfrm>
          <a:prstGeom prst="rect">
            <a:avLst/>
          </a:prstGeom>
          <a:noFill/>
        </p:spPr>
        <p:txBody>
          <a:bodyPr wrap="square">
            <a:spAutoFit/>
          </a:bodyPr>
          <a:lstStyle/>
          <a:p>
            <a:pPr marL="0" marR="0">
              <a:lnSpc>
                <a:spcPct val="115000"/>
              </a:lnSpc>
              <a:spcAft>
                <a:spcPts val="800"/>
              </a:spcAft>
              <a:buNone/>
            </a:pPr>
            <a:r>
              <a:rPr lang="en-US" sz="3600" kern="0" dirty="0">
                <a:effectLst/>
                <a:latin typeface="Aptos" panose="020B0004020202020204" pitchFamily="34" charset="0"/>
                <a:ea typeface="Times New Roman" panose="02020603050405020304" pitchFamily="18" charset="0"/>
                <a:cs typeface="Times New Roman (Body CS)"/>
              </a:rPr>
              <a:t>                 </a:t>
            </a:r>
          </a:p>
          <a:p>
            <a:pPr>
              <a:lnSpc>
                <a:spcPct val="115000"/>
              </a:lnSpc>
              <a:spcAft>
                <a:spcPts val="800"/>
              </a:spcAft>
            </a:pPr>
            <a:r>
              <a:rPr lang="en-US" sz="1200" dirty="0"/>
              <a:t> </a:t>
            </a:r>
          </a:p>
          <a:p>
            <a:pPr>
              <a:lnSpc>
                <a:spcPct val="115000"/>
              </a:lnSpc>
              <a:spcAft>
                <a:spcPts val="800"/>
              </a:spcAft>
            </a:pPr>
            <a:r>
              <a:rPr lang="en-US" sz="1200" dirty="0"/>
              <a:t>			      </a:t>
            </a:r>
          </a:p>
          <a:p>
            <a:pPr>
              <a:lnSpc>
                <a:spcPct val="115000"/>
              </a:lnSpc>
              <a:spcAft>
                <a:spcPts val="800"/>
              </a:spcAft>
            </a:pPr>
            <a:r>
              <a:rPr lang="en-US" sz="1200" dirty="0"/>
              <a:t>											</a:t>
            </a:r>
          </a:p>
          <a:p>
            <a:pPr>
              <a:lnSpc>
                <a:spcPct val="115000"/>
              </a:lnSpc>
              <a:spcAft>
                <a:spcPts val="800"/>
              </a:spcAft>
            </a:pPr>
            <a:r>
              <a:rPr lang="en-US" sz="1200" dirty="0"/>
              <a:t>			Kim Wallace for President				                                                                     			UMass Amherst</a:t>
            </a:r>
            <a:endParaRPr lang="en-US" sz="2800" kern="0" dirty="0">
              <a:ea typeface="Times New Roman" panose="02020603050405020304" pitchFamily="18" charset="0"/>
              <a:cs typeface="Times New Roman (Body CS)"/>
            </a:endParaRPr>
          </a:p>
          <a:p>
            <a:pPr marL="342900" marR="0" indent="-342900">
              <a:lnSpc>
                <a:spcPct val="115000"/>
              </a:lnSpc>
              <a:spcAft>
                <a:spcPts val="800"/>
              </a:spcAft>
              <a:buFont typeface="Arial" panose="020B0604020202020204" pitchFamily="34" charset="0"/>
              <a:buChar char="•"/>
            </a:pPr>
            <a:r>
              <a:rPr lang="en-US" sz="2400" kern="0" dirty="0">
                <a:ea typeface="Times New Roman" panose="02020603050405020304" pitchFamily="18" charset="0"/>
                <a:cs typeface="Times New Roman (Body CS)"/>
              </a:rPr>
              <a:t>My first advertising campaign wasn't for Nike or Volkswagen. </a:t>
            </a:r>
            <a:r>
              <a:rPr lang="en-US" sz="2400" kern="0" dirty="0">
                <a:effectLst/>
                <a:ea typeface="Times New Roman" panose="02020603050405020304" pitchFamily="18" charset="0"/>
                <a:cs typeface="Times New Roman (Body CS)"/>
              </a:rPr>
              <a:t>I was running for class President.</a:t>
            </a:r>
          </a:p>
          <a:p>
            <a:pPr marL="342900" marR="0" indent="-342900">
              <a:lnSpc>
                <a:spcPct val="115000"/>
              </a:lnSpc>
              <a:spcAft>
                <a:spcPts val="800"/>
              </a:spcAft>
              <a:buFont typeface="Arial" panose="020B0604020202020204" pitchFamily="34" charset="0"/>
              <a:buChar char="•"/>
            </a:pPr>
            <a:r>
              <a:rPr lang="en-US" sz="2400" dirty="0"/>
              <a:t>The race was tight, and I needed a memorable way to introduce myself to students who had never met me. </a:t>
            </a:r>
          </a:p>
          <a:p>
            <a:pPr marL="342900" marR="0" indent="-342900">
              <a:lnSpc>
                <a:spcPct val="115000"/>
              </a:lnSpc>
              <a:spcAft>
                <a:spcPts val="800"/>
              </a:spcAft>
              <a:buFont typeface="Arial" panose="020B0604020202020204" pitchFamily="34" charset="0"/>
              <a:buChar char="•"/>
            </a:pPr>
            <a:r>
              <a:rPr lang="en-US" sz="2400" kern="0" dirty="0">
                <a:ea typeface="Times New Roman" panose="02020603050405020304" pitchFamily="18" charset="0"/>
                <a:cs typeface="Times New Roman (Body CS)"/>
              </a:rPr>
              <a:t>So, the night before the election I got a message posted at eye level on every bathroom stall on campus. </a:t>
            </a:r>
          </a:p>
          <a:p>
            <a:pPr marR="0">
              <a:lnSpc>
                <a:spcPct val="115000"/>
              </a:lnSpc>
              <a:spcAft>
                <a:spcPts val="800"/>
              </a:spcAft>
            </a:pPr>
            <a:endParaRPr lang="en-US" sz="2800" kern="0" dirty="0">
              <a:ea typeface="Times New Roman" panose="02020603050405020304" pitchFamily="18" charset="0"/>
              <a:cs typeface="Times New Roman (Body CS)"/>
            </a:endParaRPr>
          </a:p>
          <a:p>
            <a:pPr marR="0">
              <a:lnSpc>
                <a:spcPct val="115000"/>
              </a:lnSpc>
              <a:spcAft>
                <a:spcPts val="800"/>
              </a:spcAft>
            </a:pPr>
            <a:r>
              <a:rPr lang="en-US" sz="2800" kern="0" dirty="0">
                <a:ea typeface="Times New Roman" panose="02020603050405020304" pitchFamily="18" charset="0"/>
                <a:cs typeface="Times New Roman (Body CS)"/>
              </a:rPr>
              <a:t>			 </a:t>
            </a:r>
          </a:p>
          <a:p>
            <a:pPr marR="0">
              <a:lnSpc>
                <a:spcPct val="115000"/>
              </a:lnSpc>
              <a:spcAft>
                <a:spcPts val="800"/>
              </a:spcAft>
            </a:pPr>
            <a:endParaRPr lang="en-US" sz="2400" kern="100" dirty="0">
              <a:effectLst/>
              <a:latin typeface="News Gothic MT" panose="020B0503020103020203" pitchFamily="34" charset="0"/>
              <a:ea typeface="Aptos" panose="020B0004020202020204" pitchFamily="34" charset="0"/>
              <a:cs typeface="Times New Roman (Body CS)"/>
            </a:endParaRPr>
          </a:p>
        </p:txBody>
      </p:sp>
      <p:pic>
        <p:nvPicPr>
          <p:cNvPr id="17" name="Picture 16">
            <a:extLst>
              <a:ext uri="{FF2B5EF4-FFF2-40B4-BE49-F238E27FC236}">
                <a16:creationId xmlns:a16="http://schemas.microsoft.com/office/drawing/2014/main" id="{E2F83651-EDA1-3571-6EEF-C84FB28656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35835" y="188717"/>
            <a:ext cx="1565244" cy="1664382"/>
          </a:xfrm>
          <a:prstGeom prst="rect">
            <a:avLst/>
          </a:prstGeom>
        </p:spPr>
      </p:pic>
    </p:spTree>
    <p:extLst>
      <p:ext uri="{BB962C8B-B14F-4D97-AF65-F5344CB8AC3E}">
        <p14:creationId xmlns:p14="http://schemas.microsoft.com/office/powerpoint/2010/main" val="2432962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378F0-D84F-95A5-31C0-BFDC62BE0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B513F0-F0D7-6DDB-F058-3DA6A1AACBC4}"/>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7EDD0106-D1AE-A843-2FEE-B9FC175C4229}"/>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761A8DB7-AB61-D9A8-3CC6-916F5B7218C2}"/>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6838E09E-9FC3-4C8E-43CF-D4B6382EA055}"/>
              </a:ext>
            </a:extLst>
          </p:cNvPr>
          <p:cNvPicPr>
            <a:picLocks noChangeAspect="1"/>
          </p:cNvPicPr>
          <p:nvPr/>
        </p:nvPicPr>
        <p:blipFill>
          <a:blip r:embed="rId3"/>
          <a:stretch>
            <a:fillRect/>
          </a:stretch>
        </p:blipFill>
        <p:spPr>
          <a:xfrm>
            <a:off x="15152" y="627509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070ED62D-4CBE-2247-83AC-371F9926CA4C}"/>
              </a:ext>
            </a:extLst>
          </p:cNvPr>
          <p:cNvPicPr>
            <a:picLocks noChangeAspect="1"/>
          </p:cNvPicPr>
          <p:nvPr/>
        </p:nvPicPr>
        <p:blipFill>
          <a:blip r:embed="rId4"/>
          <a:stretch>
            <a:fillRect/>
          </a:stretch>
        </p:blipFill>
        <p:spPr>
          <a:xfrm>
            <a:off x="0" y="-415471"/>
            <a:ext cx="9144000" cy="1327888"/>
          </a:xfrm>
          <a:prstGeom prst="rect">
            <a:avLst/>
          </a:prstGeom>
        </p:spPr>
      </p:pic>
      <p:pic>
        <p:nvPicPr>
          <p:cNvPr id="10" name="Picture 9">
            <a:extLst>
              <a:ext uri="{FF2B5EF4-FFF2-40B4-BE49-F238E27FC236}">
                <a16:creationId xmlns:a16="http://schemas.microsoft.com/office/drawing/2014/main" id="{7BAC1CBC-EB10-611C-9CA1-EB5F497FFD30}"/>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D2BD2857-7302-3C0A-EDB2-49A83E2EC413}"/>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92422663-262A-E357-330A-6829E425CB89}"/>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431AC53C-4A38-E35F-ACA0-960203FC6CC1}"/>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23A876C0-3966-59BE-6E51-9F9C1567A682}"/>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418155C4-7E6D-7ABE-816C-1AD1EA2D7B43}"/>
              </a:ext>
            </a:extLst>
          </p:cNvPr>
          <p:cNvSpPr txBox="1"/>
          <p:nvPr/>
        </p:nvSpPr>
        <p:spPr>
          <a:xfrm>
            <a:off x="1200540" y="2924615"/>
            <a:ext cx="8807680" cy="2932278"/>
          </a:xfrm>
          <a:prstGeom prst="rect">
            <a:avLst/>
          </a:prstGeom>
          <a:noFill/>
        </p:spPr>
        <p:txBody>
          <a:bodyPr wrap="square">
            <a:spAutoFit/>
          </a:bodyPr>
          <a:lstStyle/>
          <a:p>
            <a:pPr marL="0" marR="0">
              <a:lnSpc>
                <a:spcPct val="115000"/>
              </a:lnSpc>
              <a:spcAft>
                <a:spcPts val="800"/>
              </a:spcAft>
              <a:buNone/>
            </a:pPr>
            <a:endParaRPr lang="en-US" sz="1200" kern="0" dirty="0">
              <a:latin typeface="Times New Roman" panose="02020603050405020304" pitchFamily="18" charset="0"/>
              <a:ea typeface="Times New Roman" panose="02020603050405020304" pitchFamily="18" charset="0"/>
              <a:cs typeface="Times New Roman (Body CS)"/>
            </a:endParaRPr>
          </a:p>
          <a:p>
            <a:pPr marL="0" marR="0">
              <a:lnSpc>
                <a:spcPct val="115000"/>
              </a:lnSpc>
              <a:spcAft>
                <a:spcPts val="800"/>
              </a:spcAft>
              <a:buNone/>
            </a:pPr>
            <a:r>
              <a:rPr lang="en-US" sz="2400" kern="0" dirty="0">
                <a:latin typeface="Aptos" panose="020B0004020202020204" pitchFamily="34" charset="0"/>
                <a:ea typeface="Times New Roman" panose="02020603050405020304" pitchFamily="18" charset="0"/>
                <a:cs typeface="Times New Roman (Body CS)"/>
              </a:rPr>
              <a:t>It </a:t>
            </a:r>
            <a:r>
              <a:rPr lang="en-US" sz="2400" kern="0" dirty="0">
                <a:effectLst/>
                <a:latin typeface="Aptos" panose="020B0004020202020204" pitchFamily="34" charset="0"/>
                <a:ea typeface="Times New Roman" panose="02020603050405020304" pitchFamily="18" charset="0"/>
                <a:cs typeface="Times New Roman (Body CS)"/>
              </a:rPr>
              <a:t>worked…</a:t>
            </a:r>
          </a:p>
          <a:p>
            <a:pPr marL="0" marR="0">
              <a:lnSpc>
                <a:spcPct val="115000"/>
              </a:lnSpc>
              <a:spcAft>
                <a:spcPts val="800"/>
              </a:spcAft>
              <a:buNone/>
            </a:pPr>
            <a:r>
              <a:rPr lang="en-US" sz="2400" kern="0" dirty="0">
                <a:effectLst/>
                <a:latin typeface="Aptos" panose="020B0004020202020204" pitchFamily="34" charset="0"/>
                <a:ea typeface="Times New Roman" panose="02020603050405020304" pitchFamily="18" charset="0"/>
                <a:cs typeface="Times New Roman (Body CS)"/>
              </a:rPr>
              <a:t>I won by 36 votes. </a:t>
            </a:r>
          </a:p>
          <a:p>
            <a:pPr marL="0" marR="0">
              <a:lnSpc>
                <a:spcPct val="115000"/>
              </a:lnSpc>
              <a:spcAft>
                <a:spcPts val="800"/>
              </a:spcAft>
              <a:buNone/>
            </a:pPr>
            <a:r>
              <a:rPr lang="en-US" sz="2400" kern="0" dirty="0">
                <a:latin typeface="Aptos" panose="020B0004020202020204" pitchFamily="34" charset="0"/>
                <a:ea typeface="Times New Roman" panose="02020603050405020304" pitchFamily="18" charset="0"/>
                <a:cs typeface="Times New Roman (Body CS)"/>
              </a:rPr>
              <a:t>What</a:t>
            </a:r>
            <a:r>
              <a:rPr lang="en-US" sz="2400" kern="0" dirty="0">
                <a:effectLst/>
                <a:latin typeface="Aptos" panose="020B0004020202020204" pitchFamily="34" charset="0"/>
                <a:ea typeface="Times New Roman" panose="02020603050405020304" pitchFamily="18" charset="0"/>
                <a:cs typeface="Times New Roman (Body CS)"/>
              </a:rPr>
              <a:t> </a:t>
            </a:r>
            <a:r>
              <a:rPr lang="en-US" sz="2400" kern="0" dirty="0">
                <a:latin typeface="Aptos" panose="020B0004020202020204" pitchFamily="34" charset="0"/>
                <a:ea typeface="Times New Roman" panose="02020603050405020304" pitchFamily="18" charset="0"/>
                <a:cs typeface="Times New Roman (Body CS)"/>
              </a:rPr>
              <a:t>a great experience. </a:t>
            </a:r>
          </a:p>
          <a:p>
            <a:pPr marL="0" marR="0">
              <a:spcAft>
                <a:spcPts val="800"/>
              </a:spcAft>
              <a:buNone/>
            </a:pPr>
            <a:r>
              <a:rPr lang="en-US" sz="2400" kern="0" dirty="0">
                <a:latin typeface="Aptos" panose="020B0004020202020204" pitchFamily="34" charset="0"/>
                <a:ea typeface="Times New Roman" panose="02020603050405020304" pitchFamily="18" charset="0"/>
                <a:cs typeface="Times New Roman (Body CS)"/>
              </a:rPr>
              <a:t>Maybe there’s a future for me in advertising.</a:t>
            </a:r>
            <a:r>
              <a:rPr lang="en-US" sz="2400" kern="0" dirty="0">
                <a:effectLst/>
                <a:latin typeface="Aptos" panose="020B0004020202020204" pitchFamily="34" charset="0"/>
                <a:ea typeface="Times New Roman" panose="02020603050405020304" pitchFamily="18" charset="0"/>
                <a:cs typeface="Times New Roman (Body CS)"/>
              </a:rPr>
              <a:t> </a:t>
            </a:r>
            <a:r>
              <a:rPr lang="en-US" sz="2400" kern="100" dirty="0">
                <a:latin typeface="Aptos" panose="020B0004020202020204" pitchFamily="34" charset="0"/>
                <a:ea typeface="Times New Roman" panose="02020603050405020304" pitchFamily="18" charset="0"/>
                <a:cs typeface="Times New Roman (Body CS)"/>
              </a:rPr>
              <a:t> </a:t>
            </a:r>
          </a:p>
          <a:p>
            <a:pPr marL="0" marR="0">
              <a:lnSpc>
                <a:spcPct val="115000"/>
              </a:lnSpc>
              <a:spcAft>
                <a:spcPts val="800"/>
              </a:spcAft>
              <a:buNone/>
            </a:pPr>
            <a:endParaRPr lang="en-US" sz="2800" kern="100" dirty="0">
              <a:effectLst/>
              <a:latin typeface="Aptos" panose="020B0004020202020204" pitchFamily="34" charset="0"/>
              <a:ea typeface="Aptos" panose="020B0004020202020204" pitchFamily="34" charset="0"/>
              <a:cs typeface="Times New Roman (Body CS)"/>
            </a:endParaRPr>
          </a:p>
        </p:txBody>
      </p:sp>
      <p:sp>
        <p:nvSpPr>
          <p:cNvPr id="13" name="Rectangle 2">
            <a:extLst>
              <a:ext uri="{FF2B5EF4-FFF2-40B4-BE49-F238E27FC236}">
                <a16:creationId xmlns:a16="http://schemas.microsoft.com/office/drawing/2014/main" id="{AC991405-5759-594B-8928-6BCD9798D0B8}"/>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14" name="Rectangle 3">
            <a:extLst>
              <a:ext uri="{FF2B5EF4-FFF2-40B4-BE49-F238E27FC236}">
                <a16:creationId xmlns:a16="http://schemas.microsoft.com/office/drawing/2014/main" id="{19F6AAFC-BAE7-E058-E468-E2234059DF7B}"/>
              </a:ext>
            </a:extLst>
          </p:cNvPr>
          <p:cNvSpPr>
            <a:spLocks noChangeArrowheads="1"/>
          </p:cNvSpPr>
          <p:nvPr/>
        </p:nvSpPr>
        <p:spPr bwMode="auto">
          <a:xfrm>
            <a:off x="0" y="46101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8" name="Picture 17">
            <a:extLst>
              <a:ext uri="{FF2B5EF4-FFF2-40B4-BE49-F238E27FC236}">
                <a16:creationId xmlns:a16="http://schemas.microsoft.com/office/drawing/2014/main" id="{F4B649FE-CC2F-8AD9-C216-BFE20699EF74}"/>
              </a:ext>
            </a:extLst>
          </p:cNvPr>
          <p:cNvPicPr>
            <a:picLocks noChangeAspect="1"/>
          </p:cNvPicPr>
          <p:nvPr/>
        </p:nvPicPr>
        <p:blipFill>
          <a:blip r:embed="rId8"/>
          <a:stretch>
            <a:fillRect/>
          </a:stretch>
        </p:blipFill>
        <p:spPr>
          <a:xfrm>
            <a:off x="2765233" y="1833928"/>
            <a:ext cx="1641513" cy="990530"/>
          </a:xfrm>
          <a:prstGeom prst="rect">
            <a:avLst/>
          </a:prstGeom>
        </p:spPr>
      </p:pic>
      <p:pic>
        <p:nvPicPr>
          <p:cNvPr id="3" name="Picture 2">
            <a:extLst>
              <a:ext uri="{FF2B5EF4-FFF2-40B4-BE49-F238E27FC236}">
                <a16:creationId xmlns:a16="http://schemas.microsoft.com/office/drawing/2014/main" id="{E7A75CEC-A14C-B4FA-B373-7EC00497A265}"/>
              </a:ext>
            </a:extLst>
          </p:cNvPr>
          <p:cNvPicPr>
            <a:picLocks noChangeAspect="1"/>
          </p:cNvPicPr>
          <p:nvPr/>
        </p:nvPicPr>
        <p:blipFill>
          <a:blip r:embed="rId9"/>
          <a:stretch>
            <a:fillRect/>
          </a:stretch>
        </p:blipFill>
        <p:spPr>
          <a:xfrm>
            <a:off x="2765232" y="1462147"/>
            <a:ext cx="1641514" cy="376189"/>
          </a:xfrm>
          <a:prstGeom prst="rect">
            <a:avLst/>
          </a:prstGeom>
        </p:spPr>
      </p:pic>
    </p:spTree>
    <p:extLst>
      <p:ext uri="{BB962C8B-B14F-4D97-AF65-F5344CB8AC3E}">
        <p14:creationId xmlns:p14="http://schemas.microsoft.com/office/powerpoint/2010/main" val="2826762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84221-1AC1-761A-B767-B2D98ED5C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61AD03-CBEB-9C68-5A0C-554D90F716A8}"/>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A584084D-1B34-137C-4585-5BEF97E7119F}"/>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D1FC46C8-AB31-033A-5F7B-947531EBA21F}"/>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271C8F32-AA64-95B6-E897-B0C1039973C1}"/>
              </a:ext>
            </a:extLst>
          </p:cNvPr>
          <p:cNvPicPr>
            <a:picLocks noChangeAspect="1"/>
          </p:cNvPicPr>
          <p:nvPr/>
        </p:nvPicPr>
        <p:blipFill>
          <a:blip r:embed="rId3"/>
          <a:stretch>
            <a:fillRect/>
          </a:stretch>
        </p:blipFill>
        <p:spPr>
          <a:xfrm>
            <a:off x="138228" y="6333490"/>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D9F03541-0C43-022F-FE4A-6DDF0CE7BA41}"/>
              </a:ext>
            </a:extLst>
          </p:cNvPr>
          <p:cNvPicPr>
            <a:picLocks noChangeAspect="1"/>
          </p:cNvPicPr>
          <p:nvPr/>
        </p:nvPicPr>
        <p:blipFill>
          <a:blip r:embed="rId4"/>
          <a:stretch>
            <a:fillRect/>
          </a:stretch>
        </p:blipFill>
        <p:spPr>
          <a:xfrm>
            <a:off x="-15152" y="-799090"/>
            <a:ext cx="9144000" cy="1327888"/>
          </a:xfrm>
          <a:prstGeom prst="rect">
            <a:avLst/>
          </a:prstGeom>
        </p:spPr>
      </p:pic>
      <p:pic>
        <p:nvPicPr>
          <p:cNvPr id="10" name="Picture 9">
            <a:extLst>
              <a:ext uri="{FF2B5EF4-FFF2-40B4-BE49-F238E27FC236}">
                <a16:creationId xmlns:a16="http://schemas.microsoft.com/office/drawing/2014/main" id="{29981963-64D3-D55F-9B59-053AE23B0404}"/>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40384796-56F6-8CD6-464C-A4701FCDEDC3}"/>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B2FB1241-0B0B-EEC2-969A-CDE0D033997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53244F8F-03B8-771B-AE51-C803EF58AE13}"/>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F045D4F8-613E-927B-E523-CA3624E27DFD}"/>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4DD2706C-B341-6B68-E35D-371CE1B3D06A}"/>
              </a:ext>
            </a:extLst>
          </p:cNvPr>
          <p:cNvSpPr txBox="1"/>
          <p:nvPr/>
        </p:nvSpPr>
        <p:spPr>
          <a:xfrm>
            <a:off x="991580" y="2806169"/>
            <a:ext cx="7368650" cy="4647426"/>
          </a:xfrm>
          <a:prstGeom prst="rect">
            <a:avLst/>
          </a:prstGeom>
          <a:noFill/>
        </p:spPr>
        <p:txBody>
          <a:bodyPr wrap="square">
            <a:spAutoFit/>
          </a:bodyPr>
          <a:lstStyle/>
          <a:p>
            <a:pPr marL="0" marR="0">
              <a:buNone/>
            </a:pPr>
            <a:r>
              <a:rPr lang="en-US" dirty="0">
                <a:latin typeface="Aptos" panose="020B0004020202020204" pitchFamily="34" charset="0"/>
                <a:ea typeface="Times New Roman" panose="02020603050405020304" pitchFamily="18" charset="0"/>
              </a:rPr>
              <a:t> 	</a:t>
            </a:r>
          </a:p>
          <a:p>
            <a:pPr marL="0" marR="0">
              <a:buNone/>
            </a:pPr>
            <a:r>
              <a:rPr lang="en-US" dirty="0">
                <a:latin typeface="Aptos" panose="020B0004020202020204" pitchFamily="34" charset="0"/>
                <a:ea typeface="Times New Roman" panose="02020603050405020304" pitchFamily="18" charset="0"/>
              </a:rPr>
              <a:t>	</a:t>
            </a:r>
          </a:p>
          <a:p>
            <a:pPr marL="0" marR="0">
              <a:buNone/>
            </a:pPr>
            <a:r>
              <a:rPr lang="en-US" dirty="0">
                <a:latin typeface="Aptos" panose="020B0004020202020204" pitchFamily="34" charset="0"/>
                <a:ea typeface="Times New Roman" panose="02020603050405020304" pitchFamily="18" charset="0"/>
              </a:rPr>
              <a:t>	</a:t>
            </a:r>
            <a:r>
              <a:rPr lang="en-US" sz="1400" dirty="0">
                <a:latin typeface="Aptos" panose="020B0004020202020204" pitchFamily="34" charset="0"/>
                <a:ea typeface="Times New Roman" panose="02020603050405020304" pitchFamily="18" charset="0"/>
              </a:rPr>
              <a:t>Bill Bernbach: Founder Doyle Dane Bernbach</a:t>
            </a:r>
            <a:r>
              <a:rPr lang="en-US" sz="2800" dirty="0">
                <a:latin typeface="Aptos" panose="020B0004020202020204" pitchFamily="34" charset="0"/>
                <a:ea typeface="Times New Roman" panose="02020603050405020304" pitchFamily="18" charset="0"/>
              </a:rPr>
              <a:t>			</a:t>
            </a:r>
          </a:p>
          <a:p>
            <a:pPr marL="0" marR="0">
              <a:buNone/>
            </a:pPr>
            <a:endParaRPr lang="en-US" sz="2400" dirty="0">
              <a:latin typeface="Aptos" panose="020B0004020202020204" pitchFamily="34" charset="0"/>
              <a:ea typeface="Times New Roman" panose="02020603050405020304" pitchFamily="18" charset="0"/>
            </a:endParaRPr>
          </a:p>
          <a:p>
            <a:pPr marL="0" marR="0">
              <a:buNone/>
            </a:pPr>
            <a:r>
              <a:rPr lang="en-US" sz="2400" dirty="0">
                <a:latin typeface="Aptos" panose="020B0004020202020204" pitchFamily="34" charset="0"/>
                <a:ea typeface="Times New Roman" panose="02020603050405020304" pitchFamily="18" charset="0"/>
              </a:rPr>
              <a:t>Five years later I</a:t>
            </a:r>
            <a:r>
              <a:rPr lang="en-US" sz="2400" dirty="0">
                <a:effectLst/>
                <a:latin typeface="Aptos" panose="020B0004020202020204" pitchFamily="34" charset="0"/>
                <a:ea typeface="Times New Roman" panose="02020603050405020304" pitchFamily="18" charset="0"/>
              </a:rPr>
              <a:t> left a </a:t>
            </a:r>
            <a:r>
              <a:rPr lang="en-US" sz="2400" dirty="0">
                <a:latin typeface="Aptos" panose="020B0004020202020204" pitchFamily="34" charset="0"/>
                <a:ea typeface="Times New Roman" panose="02020603050405020304" pitchFamily="18" charset="0"/>
              </a:rPr>
              <a:t>lucrative </a:t>
            </a:r>
            <a:r>
              <a:rPr lang="en-US" sz="2400" dirty="0">
                <a:effectLst/>
                <a:latin typeface="Aptos" panose="020B0004020202020204" pitchFamily="34" charset="0"/>
                <a:ea typeface="Times New Roman" panose="02020603050405020304" pitchFamily="18" charset="0"/>
              </a:rPr>
              <a:t>job as Exxon’s #1 salesperson in New England </a:t>
            </a:r>
            <a:r>
              <a:rPr lang="en-US" sz="2400" dirty="0">
                <a:latin typeface="Aptos" panose="020B0004020202020204" pitchFamily="34" charset="0"/>
                <a:ea typeface="Times New Roman" panose="02020603050405020304" pitchFamily="18" charset="0"/>
              </a:rPr>
              <a:t>and </a:t>
            </a:r>
            <a:r>
              <a:rPr lang="en-US" sz="2400" b="1" dirty="0">
                <a:effectLst/>
                <a:latin typeface="Aptos" panose="020B0004020202020204" pitchFamily="34" charset="0"/>
                <a:ea typeface="Times New Roman" panose="02020603050405020304" pitchFamily="18" charset="0"/>
              </a:rPr>
              <a:t>took a low paying trainee job</a:t>
            </a:r>
            <a:r>
              <a:rPr lang="en-US" sz="2400" dirty="0">
                <a:effectLst/>
                <a:latin typeface="Aptos" panose="020B0004020202020204" pitchFamily="34" charset="0"/>
                <a:ea typeface="Times New Roman" panose="02020603050405020304" pitchFamily="18" charset="0"/>
              </a:rPr>
              <a:t> at Doyle Dane Bernbach advertising.</a:t>
            </a:r>
          </a:p>
          <a:p>
            <a:pPr marL="0" marR="0">
              <a:buNone/>
            </a:pPr>
            <a:endParaRPr lang="en-US" sz="2400" dirty="0">
              <a:effectLst/>
              <a:latin typeface="Aptos" panose="020B0004020202020204" pitchFamily="34" charset="0"/>
              <a:ea typeface="Times New Roman" panose="02020603050405020304" pitchFamily="18" charset="0"/>
            </a:endParaRPr>
          </a:p>
          <a:p>
            <a:pPr marL="0" marR="0">
              <a:buNone/>
            </a:pPr>
            <a:r>
              <a:rPr lang="en-US" sz="2400" dirty="0">
                <a:latin typeface="Aptos" panose="020B0004020202020204" pitchFamily="34" charset="0"/>
                <a:ea typeface="Times New Roman" panose="02020603050405020304" pitchFamily="18" charset="0"/>
              </a:rPr>
              <a:t>It was the best decision I ever made</a:t>
            </a:r>
            <a:r>
              <a:rPr lang="en-US" sz="2800" dirty="0">
                <a:latin typeface="Aptos" panose="020B0004020202020204" pitchFamily="34" charset="0"/>
                <a:ea typeface="Times New Roman" panose="02020603050405020304" pitchFamily="18" charset="0"/>
              </a:rPr>
              <a:t>.</a:t>
            </a:r>
          </a:p>
          <a:p>
            <a:pPr marL="0" marR="0">
              <a:buNone/>
            </a:pPr>
            <a:endParaRPr lang="en-US" sz="2800" dirty="0">
              <a:effectLst/>
              <a:latin typeface="Aptos" panose="020B0004020202020204" pitchFamily="34" charset="0"/>
              <a:ea typeface="Times New Roman" panose="02020603050405020304" pitchFamily="18" charset="0"/>
            </a:endParaRPr>
          </a:p>
          <a:p>
            <a:pPr marL="0" marR="0">
              <a:buNone/>
            </a:pPr>
            <a:endParaRPr lang="en-US" sz="2800" dirty="0">
              <a:effectLst/>
              <a:latin typeface="Aptos" panose="020B0004020202020204" pitchFamily="34" charset="0"/>
              <a:ea typeface="Times New Roman" panose="02020603050405020304" pitchFamily="18" charset="0"/>
            </a:endParaRPr>
          </a:p>
          <a:p>
            <a:endParaRPr lang="en-US" sz="2800" dirty="0">
              <a:latin typeface="Aptos" panose="020B0004020202020204" pitchFamily="34" charset="0"/>
              <a:ea typeface="Times New Roman" panose="02020603050405020304" pitchFamily="18" charset="0"/>
            </a:endParaRPr>
          </a:p>
        </p:txBody>
      </p:sp>
      <p:pic>
        <p:nvPicPr>
          <p:cNvPr id="14" name="Picture 13">
            <a:extLst>
              <a:ext uri="{FF2B5EF4-FFF2-40B4-BE49-F238E27FC236}">
                <a16:creationId xmlns:a16="http://schemas.microsoft.com/office/drawing/2014/main" id="{CD808F26-74D0-FAFD-5243-DC22F357F5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9653" y="528798"/>
            <a:ext cx="6577070" cy="2980055"/>
          </a:xfrm>
          <a:prstGeom prst="rect">
            <a:avLst/>
          </a:prstGeom>
        </p:spPr>
      </p:pic>
    </p:spTree>
    <p:extLst>
      <p:ext uri="{BB962C8B-B14F-4D97-AF65-F5344CB8AC3E}">
        <p14:creationId xmlns:p14="http://schemas.microsoft.com/office/powerpoint/2010/main" val="442856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6913C-6251-6FA6-658F-6209CDC4D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8E6F2-0628-9F15-A34C-AE95CE7F3B8D}"/>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A29EB06E-EBB4-17AF-1A74-419422094985}"/>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C80583C7-51E8-62BD-6D96-57DCF397418E}"/>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DAFE69D4-83A7-C9C2-30DA-C5FD4DFE4AD3}"/>
              </a:ext>
            </a:extLst>
          </p:cNvPr>
          <p:cNvPicPr>
            <a:picLocks noChangeAspect="1"/>
          </p:cNvPicPr>
          <p:nvPr/>
        </p:nvPicPr>
        <p:blipFill>
          <a:blip r:embed="rId3"/>
          <a:stretch>
            <a:fillRect/>
          </a:stretch>
        </p:blipFill>
        <p:spPr>
          <a:xfrm>
            <a:off x="-15152" y="632920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293DB9AA-A7EC-DA84-046A-8D4CBF5FEFA2}"/>
              </a:ext>
            </a:extLst>
          </p:cNvPr>
          <p:cNvPicPr>
            <a:picLocks noChangeAspect="1"/>
          </p:cNvPicPr>
          <p:nvPr/>
        </p:nvPicPr>
        <p:blipFill>
          <a:blip r:embed="rId4"/>
          <a:stretch>
            <a:fillRect/>
          </a:stretch>
        </p:blipFill>
        <p:spPr>
          <a:xfrm>
            <a:off x="-15152" y="-799090"/>
            <a:ext cx="9144000" cy="1327888"/>
          </a:xfrm>
          <a:prstGeom prst="rect">
            <a:avLst/>
          </a:prstGeom>
        </p:spPr>
      </p:pic>
      <p:pic>
        <p:nvPicPr>
          <p:cNvPr id="10" name="Picture 9">
            <a:extLst>
              <a:ext uri="{FF2B5EF4-FFF2-40B4-BE49-F238E27FC236}">
                <a16:creationId xmlns:a16="http://schemas.microsoft.com/office/drawing/2014/main" id="{8154645B-0906-0257-9471-39DA4868308F}"/>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24EEAC7D-00F2-9530-FC3F-03E57F716E41}"/>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0134A987-21AC-C3E4-2D2B-25AC11073AED}"/>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188E4114-55EC-364C-FAD1-E5D04432CA33}"/>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077F7400-D99E-22A2-AC67-F47DDBA7C515}"/>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08F4332F-3560-8B67-120E-4D7349ABB42C}"/>
              </a:ext>
            </a:extLst>
          </p:cNvPr>
          <p:cNvSpPr txBox="1"/>
          <p:nvPr/>
        </p:nvSpPr>
        <p:spPr>
          <a:xfrm>
            <a:off x="130825" y="3022468"/>
            <a:ext cx="8319970" cy="2431435"/>
          </a:xfrm>
          <a:prstGeom prst="rect">
            <a:avLst/>
          </a:prstGeom>
          <a:noFill/>
        </p:spPr>
        <p:txBody>
          <a:bodyPr wrap="square">
            <a:spAutoFit/>
          </a:bodyPr>
          <a:lstStyle/>
          <a:p>
            <a:pPr marL="0" marR="0">
              <a:buNone/>
            </a:pPr>
            <a:r>
              <a:rPr lang="en-US" sz="2800" dirty="0">
                <a:latin typeface="Aptos" panose="020B0004020202020204" pitchFamily="34" charset="0"/>
                <a:ea typeface="Times New Roman" panose="02020603050405020304" pitchFamily="18" charset="0"/>
              </a:rPr>
              <a:t> 			</a:t>
            </a:r>
          </a:p>
          <a:p>
            <a:pPr marL="0" marR="0">
              <a:buNone/>
            </a:pPr>
            <a:endParaRPr lang="en-US" sz="2800" dirty="0">
              <a:effectLst/>
              <a:latin typeface="Aptos" panose="020B0004020202020204" pitchFamily="34" charset="0"/>
              <a:ea typeface="Times New Roman" panose="02020603050405020304" pitchFamily="18" charset="0"/>
            </a:endParaRPr>
          </a:p>
          <a:p>
            <a:pPr marL="0" marR="0">
              <a:buNone/>
            </a:pPr>
            <a:r>
              <a:rPr lang="en-US" sz="2400" dirty="0">
                <a:effectLst/>
                <a:latin typeface="Aptos" panose="020B0004020202020204" pitchFamily="34" charset="0"/>
                <a:ea typeface="Times New Roman" panose="02020603050405020304" pitchFamily="18" charset="0"/>
              </a:rPr>
              <a:t>Over the next 30 years I helped build brands, solved branding challenges </a:t>
            </a:r>
            <a:r>
              <a:rPr lang="en-US" sz="2400" dirty="0">
                <a:latin typeface="Aptos" panose="020B0004020202020204" pitchFamily="34" charset="0"/>
                <a:ea typeface="Times New Roman" panose="02020603050405020304" pitchFamily="18" charset="0"/>
              </a:rPr>
              <a:t>and s</a:t>
            </a:r>
            <a:r>
              <a:rPr lang="en-US" sz="2400" dirty="0">
                <a:effectLst/>
                <a:latin typeface="Aptos" panose="020B0004020202020204" pitchFamily="34" charset="0"/>
                <a:ea typeface="Times New Roman" panose="02020603050405020304" pitchFamily="18" charset="0"/>
              </a:rPr>
              <a:t>tudied hundreds of winning campaigns.</a:t>
            </a:r>
          </a:p>
          <a:p>
            <a:pPr marL="0" marR="0">
              <a:buNone/>
            </a:pPr>
            <a:endParaRPr lang="en-US" sz="2800" dirty="0">
              <a:effectLst/>
              <a:latin typeface="Aptos" panose="020B0004020202020204" pitchFamily="34" charset="0"/>
              <a:ea typeface="Times New Roman" panose="02020603050405020304" pitchFamily="18" charset="0"/>
            </a:endParaRPr>
          </a:p>
          <a:p>
            <a:endParaRPr lang="en-US" sz="2000" dirty="0">
              <a:effectLst/>
              <a:latin typeface="Aptos" panose="020B0004020202020204" pitchFamily="34" charset="0"/>
              <a:ea typeface="Times New Roman" panose="02020603050405020304" pitchFamily="18" charset="0"/>
            </a:endParaRPr>
          </a:p>
        </p:txBody>
      </p:sp>
      <p:pic>
        <p:nvPicPr>
          <p:cNvPr id="3" name="Picture 2">
            <a:extLst>
              <a:ext uri="{FF2B5EF4-FFF2-40B4-BE49-F238E27FC236}">
                <a16:creationId xmlns:a16="http://schemas.microsoft.com/office/drawing/2014/main" id="{A43A03E9-8B6E-C8B0-9C7D-243EA6C92362}"/>
              </a:ext>
            </a:extLst>
          </p:cNvPr>
          <p:cNvPicPr>
            <a:picLocks noChangeAspect="1"/>
          </p:cNvPicPr>
          <p:nvPr/>
        </p:nvPicPr>
        <p:blipFill>
          <a:blip r:embed="rId8"/>
          <a:stretch>
            <a:fillRect/>
          </a:stretch>
        </p:blipFill>
        <p:spPr>
          <a:xfrm>
            <a:off x="90602" y="244726"/>
            <a:ext cx="8932492" cy="3485733"/>
          </a:xfrm>
          <a:prstGeom prst="rect">
            <a:avLst/>
          </a:prstGeom>
        </p:spPr>
      </p:pic>
    </p:spTree>
    <p:extLst>
      <p:ext uri="{BB962C8B-B14F-4D97-AF65-F5344CB8AC3E}">
        <p14:creationId xmlns:p14="http://schemas.microsoft.com/office/powerpoint/2010/main" val="1003267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A43D6-6A76-1C5B-C5B7-BDFC3BECA3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BA8F6F-7304-AC63-8E6E-6E9C0AE70C17}"/>
              </a:ext>
            </a:extLst>
          </p:cNvPr>
          <p:cNvSpPr>
            <a:spLocks noGrp="1"/>
          </p:cNvSpPr>
          <p:nvPr>
            <p:ph type="title"/>
          </p:nvPr>
        </p:nvSpPr>
        <p:spPr>
          <a:xfrm>
            <a:off x="306759" y="528798"/>
            <a:ext cx="8837241" cy="984220"/>
          </a:xfrm>
        </p:spPr>
        <p:txBody>
          <a:bodyPr anchor="ctr">
            <a:normAutofit fontScale="90000"/>
          </a:bodyPr>
          <a:lstStyle/>
          <a:p>
            <a:br>
              <a:rPr lang="en-US" sz="2200" b="0">
                <a:solidFill>
                  <a:schemeClr val="bg1"/>
                </a:solidFill>
                <a:latin typeface="Aptos" panose="020B0004020202020204" pitchFamily="34" charset="0"/>
              </a:rPr>
            </a:br>
            <a:br>
              <a:rPr lang="en-US" sz="2200" b="0">
                <a:solidFill>
                  <a:schemeClr val="bg1"/>
                </a:solidFill>
                <a:latin typeface="Aptos" panose="020B0004020202020204" pitchFamily="34" charset="0"/>
              </a:rPr>
            </a:br>
            <a:br>
              <a:rPr lang="en-US" sz="1800">
                <a:solidFill>
                  <a:schemeClr val="bg1"/>
                </a:solidFill>
              </a:rPr>
            </a:br>
            <a:endParaRPr lang="en-US" sz="1800"/>
          </a:p>
        </p:txBody>
      </p:sp>
      <p:sp>
        <p:nvSpPr>
          <p:cNvPr id="7" name="Rectangle 2">
            <a:extLst>
              <a:ext uri="{FF2B5EF4-FFF2-40B4-BE49-F238E27FC236}">
                <a16:creationId xmlns:a16="http://schemas.microsoft.com/office/drawing/2014/main" id="{AAC7BF3A-7CB2-D6B0-4E34-F2709426C75A}"/>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ADE1E9CB-22F1-1B2F-A595-ED3D945E2E54}"/>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971008E1-FAD5-080B-D1EC-166C8B33FAC4}"/>
              </a:ext>
            </a:extLst>
          </p:cNvPr>
          <p:cNvPicPr>
            <a:picLocks noChangeAspect="1"/>
          </p:cNvPicPr>
          <p:nvPr/>
        </p:nvPicPr>
        <p:blipFill>
          <a:blip r:embed="rId3"/>
          <a:stretch>
            <a:fillRect/>
          </a:stretch>
        </p:blipFill>
        <p:spPr>
          <a:xfrm>
            <a:off x="22102" y="626463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0A5013FE-8093-169A-2EC3-27B9D9B69D75}"/>
              </a:ext>
            </a:extLst>
          </p:cNvPr>
          <p:cNvPicPr>
            <a:picLocks noChangeAspect="1"/>
          </p:cNvPicPr>
          <p:nvPr/>
        </p:nvPicPr>
        <p:blipFill>
          <a:blip r:embed="rId4"/>
          <a:stretch>
            <a:fillRect/>
          </a:stretch>
        </p:blipFill>
        <p:spPr>
          <a:xfrm>
            <a:off x="0" y="-778482"/>
            <a:ext cx="9144000" cy="1327888"/>
          </a:xfrm>
          <a:prstGeom prst="rect">
            <a:avLst/>
          </a:prstGeom>
        </p:spPr>
      </p:pic>
      <p:pic>
        <p:nvPicPr>
          <p:cNvPr id="10" name="Picture 9">
            <a:extLst>
              <a:ext uri="{FF2B5EF4-FFF2-40B4-BE49-F238E27FC236}">
                <a16:creationId xmlns:a16="http://schemas.microsoft.com/office/drawing/2014/main" id="{772805B5-3E0F-B8C3-D997-65C94114B501}"/>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72CEA681-418A-6D6E-1DBA-4304FECC6D62}"/>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7003870F-47EA-8FFF-40D5-5CE544701D9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B87882B5-D9E2-A875-6385-39864209A6F2}"/>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FCA88386-C973-45D7-28E3-267BC0A13DD0}"/>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5" name="TextBox 14">
            <a:extLst>
              <a:ext uri="{FF2B5EF4-FFF2-40B4-BE49-F238E27FC236}">
                <a16:creationId xmlns:a16="http://schemas.microsoft.com/office/drawing/2014/main" id="{3CC19357-8FB1-345C-DD6C-A1E0EDF6A7C8}"/>
              </a:ext>
            </a:extLst>
          </p:cNvPr>
          <p:cNvSpPr txBox="1"/>
          <p:nvPr/>
        </p:nvSpPr>
        <p:spPr>
          <a:xfrm>
            <a:off x="255693" y="4850244"/>
            <a:ext cx="8370059" cy="1090748"/>
          </a:xfrm>
          <a:prstGeom prst="rect">
            <a:avLst/>
          </a:prstGeom>
          <a:noFill/>
        </p:spPr>
        <p:txBody>
          <a:bodyPr wrap="square">
            <a:spAutoFit/>
          </a:bodyPr>
          <a:lstStyle/>
          <a:p>
            <a:pPr>
              <a:lnSpc>
                <a:spcPct val="115000"/>
              </a:lnSpc>
              <a:spcAft>
                <a:spcPts val="800"/>
              </a:spcAft>
            </a:pPr>
            <a:r>
              <a:rPr lang="en-US" sz="2400" kern="100" dirty="0">
                <a:latin typeface="Aptos Regular"/>
                <a:ea typeface="Aptos" panose="020B0004020202020204" pitchFamily="34" charset="0"/>
                <a:cs typeface="Times New Roman (Body CS)"/>
              </a:rPr>
              <a:t>I found out Why People Don’t Buy Things</a:t>
            </a:r>
            <a:r>
              <a:rPr lang="en-US" sz="2400" b="1" kern="100" dirty="0">
                <a:latin typeface="Aptos Regular"/>
                <a:ea typeface="Aptos" panose="020B0004020202020204" pitchFamily="34" charset="0"/>
                <a:cs typeface="Times New Roman (Body CS)"/>
              </a:rPr>
              <a:t>.</a:t>
            </a:r>
          </a:p>
          <a:p>
            <a:pPr>
              <a:lnSpc>
                <a:spcPct val="115000"/>
              </a:lnSpc>
              <a:spcAft>
                <a:spcPts val="800"/>
              </a:spcAft>
            </a:pPr>
            <a:endParaRPr lang="en-US" sz="2800" kern="100" dirty="0">
              <a:latin typeface="Aptos Regular"/>
              <a:ea typeface="Aptos" panose="020B0004020202020204" pitchFamily="34" charset="0"/>
              <a:cs typeface="Times New Roman (Body CS)"/>
            </a:endParaRPr>
          </a:p>
        </p:txBody>
      </p:sp>
      <p:pic>
        <p:nvPicPr>
          <p:cNvPr id="3" name="Picture 2" descr="A book cover with a bridge and a city&#10;&#10;AI-generated content may be incorrect.">
            <a:extLst>
              <a:ext uri="{FF2B5EF4-FFF2-40B4-BE49-F238E27FC236}">
                <a16:creationId xmlns:a16="http://schemas.microsoft.com/office/drawing/2014/main" id="{8E4C4B6C-8984-4407-45B6-BA5030426A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963" y="-170241"/>
            <a:ext cx="8581548" cy="5020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111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B6A2B-7AB7-1F22-9C4C-9DFB9F6D9A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13C05B-6272-2303-3BA7-2B4DAE08D925}"/>
              </a:ext>
            </a:extLst>
          </p:cNvPr>
          <p:cNvSpPr>
            <a:spLocks noGrp="1"/>
          </p:cNvSpPr>
          <p:nvPr>
            <p:ph type="title"/>
          </p:nvPr>
        </p:nvSpPr>
        <p:spPr>
          <a:xfrm>
            <a:off x="306759" y="528798"/>
            <a:ext cx="8837241" cy="984220"/>
          </a:xfrm>
        </p:spPr>
        <p:txBody>
          <a:bodyPr anchor="ctr">
            <a:normAutofit fontScale="90000"/>
          </a:bodyPr>
          <a:lstStyle/>
          <a:p>
            <a:br>
              <a:rPr lang="en-US" sz="2200" b="0" dirty="0">
                <a:solidFill>
                  <a:schemeClr val="bg1"/>
                </a:solidFill>
                <a:latin typeface="Aptos" panose="020B0004020202020204" pitchFamily="34" charset="0"/>
              </a:rPr>
            </a:br>
            <a:br>
              <a:rPr lang="en-US" sz="2200" b="0" dirty="0">
                <a:solidFill>
                  <a:schemeClr val="bg1"/>
                </a:solidFill>
                <a:latin typeface="Aptos" panose="020B0004020202020204" pitchFamily="34" charset="0"/>
              </a:rPr>
            </a:br>
            <a:br>
              <a:rPr lang="en-US" sz="1800" dirty="0">
                <a:solidFill>
                  <a:schemeClr val="bg1"/>
                </a:solidFill>
              </a:rPr>
            </a:br>
            <a:endParaRPr lang="en-US" sz="1800" dirty="0"/>
          </a:p>
        </p:txBody>
      </p:sp>
      <p:sp>
        <p:nvSpPr>
          <p:cNvPr id="7" name="Rectangle 2">
            <a:extLst>
              <a:ext uri="{FF2B5EF4-FFF2-40B4-BE49-F238E27FC236}">
                <a16:creationId xmlns:a16="http://schemas.microsoft.com/office/drawing/2014/main" id="{BBCC2E7F-7716-94B4-918C-99EF05C3C45C}"/>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4" name="Picture 3">
            <a:extLst>
              <a:ext uri="{FF2B5EF4-FFF2-40B4-BE49-F238E27FC236}">
                <a16:creationId xmlns:a16="http://schemas.microsoft.com/office/drawing/2014/main" id="{8B68AA78-163F-8FB4-4025-6FAA11E93898}"/>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38CD03A2-2DDB-D4A9-33F6-BD84FBAED3AB}"/>
              </a:ext>
            </a:extLst>
          </p:cNvPr>
          <p:cNvPicPr>
            <a:picLocks noChangeAspect="1"/>
          </p:cNvPicPr>
          <p:nvPr/>
        </p:nvPicPr>
        <p:blipFill>
          <a:blip r:embed="rId3"/>
          <a:stretch>
            <a:fillRect/>
          </a:stretch>
        </p:blipFill>
        <p:spPr>
          <a:xfrm>
            <a:off x="22395" y="6246912"/>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ED17E262-EE27-0C1C-FBF8-BD28D0CD2F7C}"/>
              </a:ext>
            </a:extLst>
          </p:cNvPr>
          <p:cNvPicPr>
            <a:picLocks noChangeAspect="1"/>
          </p:cNvPicPr>
          <p:nvPr/>
        </p:nvPicPr>
        <p:blipFill>
          <a:blip r:embed="rId4"/>
          <a:stretch>
            <a:fillRect/>
          </a:stretch>
        </p:blipFill>
        <p:spPr>
          <a:xfrm>
            <a:off x="-15152" y="-799090"/>
            <a:ext cx="9144000" cy="1327888"/>
          </a:xfrm>
          <a:prstGeom prst="rect">
            <a:avLst/>
          </a:prstGeom>
        </p:spPr>
      </p:pic>
      <p:pic>
        <p:nvPicPr>
          <p:cNvPr id="10" name="Picture 9">
            <a:extLst>
              <a:ext uri="{FF2B5EF4-FFF2-40B4-BE49-F238E27FC236}">
                <a16:creationId xmlns:a16="http://schemas.microsoft.com/office/drawing/2014/main" id="{ABDB80E8-585F-A1B2-77FD-D54CF13E9A20}"/>
              </a:ext>
            </a:extLst>
          </p:cNvPr>
          <p:cNvPicPr>
            <a:picLocks noChangeAspect="1"/>
          </p:cNvPicPr>
          <p:nvPr/>
        </p:nvPicPr>
        <p:blipFill>
          <a:blip r:embed="rId5"/>
          <a:stretch>
            <a:fillRect/>
          </a:stretch>
        </p:blipFill>
        <p:spPr>
          <a:xfrm>
            <a:off x="0" y="498738"/>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EB5533AD-EE0D-B7C7-B741-F02BB7930C87}"/>
              </a:ext>
            </a:extLst>
          </p:cNvPr>
          <p:cNvPicPr>
            <a:picLocks noChangeAspect="1"/>
          </p:cNvPicPr>
          <p:nvPr/>
        </p:nvPicPr>
        <p:blipFill>
          <a:blip r:embed="rId6"/>
          <a:stretch>
            <a:fillRect/>
          </a:stretch>
        </p:blipFill>
        <p:spPr>
          <a:xfrm>
            <a:off x="2216421" y="2642048"/>
            <a:ext cx="3899622" cy="852708"/>
          </a:xfrm>
          <a:prstGeom prst="rect">
            <a:avLst/>
          </a:prstGeom>
        </p:spPr>
      </p:pic>
      <p:sp>
        <p:nvSpPr>
          <p:cNvPr id="5" name="Rectangle 2">
            <a:extLst>
              <a:ext uri="{FF2B5EF4-FFF2-40B4-BE49-F238E27FC236}">
                <a16:creationId xmlns:a16="http://schemas.microsoft.com/office/drawing/2014/main" id="{E3E1F106-A4CF-59AB-65C6-FE2DF9EB1166}"/>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Rectangle 4">
            <a:extLst>
              <a:ext uri="{FF2B5EF4-FFF2-40B4-BE49-F238E27FC236}">
                <a16:creationId xmlns:a16="http://schemas.microsoft.com/office/drawing/2014/main" id="{68BB5A8C-DCF9-2EB9-11A9-D6850D9BAECA}"/>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11" name="Picture 10">
            <a:extLst>
              <a:ext uri="{FF2B5EF4-FFF2-40B4-BE49-F238E27FC236}">
                <a16:creationId xmlns:a16="http://schemas.microsoft.com/office/drawing/2014/main" id="{895CB132-E43B-1225-0E2C-C5696D602F31}"/>
              </a:ext>
            </a:extLst>
          </p:cNvPr>
          <p:cNvPicPr>
            <a:picLocks noChangeAspect="1"/>
          </p:cNvPicPr>
          <p:nvPr/>
        </p:nvPicPr>
        <p:blipFill>
          <a:blip r:embed="rId7"/>
          <a:stretch>
            <a:fillRect/>
          </a:stretch>
        </p:blipFill>
        <p:spPr>
          <a:xfrm>
            <a:off x="419490" y="1704742"/>
            <a:ext cx="1562100" cy="381000"/>
          </a:xfrm>
          <a:prstGeom prst="rect">
            <a:avLst/>
          </a:prstGeom>
        </p:spPr>
      </p:pic>
      <p:sp>
        <p:nvSpPr>
          <p:cNvPr id="12" name="TextBox 11">
            <a:extLst>
              <a:ext uri="{FF2B5EF4-FFF2-40B4-BE49-F238E27FC236}">
                <a16:creationId xmlns:a16="http://schemas.microsoft.com/office/drawing/2014/main" id="{EBBDCFBF-FF3D-9FFB-5C5D-73CEEB91C8CA}"/>
              </a:ext>
            </a:extLst>
          </p:cNvPr>
          <p:cNvSpPr txBox="1"/>
          <p:nvPr/>
        </p:nvSpPr>
        <p:spPr>
          <a:xfrm>
            <a:off x="306759" y="2985229"/>
            <a:ext cx="8452461" cy="3662541"/>
          </a:xfrm>
          <a:prstGeom prst="rect">
            <a:avLst/>
          </a:prstGeom>
          <a:noFill/>
        </p:spPr>
        <p:txBody>
          <a:bodyPr wrap="square">
            <a:spAutoFit/>
          </a:bodyPr>
          <a:lstStyle/>
          <a:p>
            <a:pPr marL="0" marR="0">
              <a:buNone/>
            </a:pPr>
            <a:r>
              <a:rPr lang="en-US" sz="2800" dirty="0">
                <a:latin typeface="Aptos" panose="020B0004020202020204" pitchFamily="34" charset="0"/>
                <a:ea typeface="Times New Roman" panose="02020603050405020304" pitchFamily="18" charset="0"/>
              </a:rPr>
              <a:t> 			</a:t>
            </a:r>
          </a:p>
          <a:p>
            <a:pPr marL="0" marR="0">
              <a:buNone/>
            </a:pPr>
            <a:endParaRPr lang="en-US" sz="2800" dirty="0">
              <a:effectLst/>
              <a:latin typeface="Aptos" panose="020B0004020202020204" pitchFamily="34" charset="0"/>
              <a:ea typeface="Times New Roman" panose="02020603050405020304" pitchFamily="18" charset="0"/>
            </a:endParaRPr>
          </a:p>
          <a:p>
            <a:pPr marL="0" marR="0">
              <a:buNone/>
            </a:pPr>
            <a:endParaRPr lang="en-US" sz="2800" dirty="0">
              <a:effectLst/>
              <a:latin typeface="Aptos" panose="020B0004020202020204" pitchFamily="34" charset="0"/>
              <a:ea typeface="Times New Roman" panose="02020603050405020304" pitchFamily="18" charset="0"/>
            </a:endParaRPr>
          </a:p>
          <a:p>
            <a:r>
              <a:rPr lang="en-US" sz="2400" dirty="0"/>
              <a:t>I even built EmotiveSCAN™, an advertising algorithm originally developed with a Harvard software engineer and continually enhanced over the years — most recently with AI. This enabled me to reverse-analyze more than 100 winning brands in unprecedented depth.</a:t>
            </a:r>
          </a:p>
          <a:p>
            <a:endParaRPr lang="en-US" sz="2800" dirty="0">
              <a:latin typeface="Aptos" panose="020B0004020202020204" pitchFamily="34" charset="0"/>
              <a:ea typeface="Times New Roman" panose="02020603050405020304" pitchFamily="18" charset="0"/>
            </a:endParaRPr>
          </a:p>
        </p:txBody>
      </p:sp>
      <p:pic>
        <p:nvPicPr>
          <p:cNvPr id="14" name="Picture 13">
            <a:extLst>
              <a:ext uri="{FF2B5EF4-FFF2-40B4-BE49-F238E27FC236}">
                <a16:creationId xmlns:a16="http://schemas.microsoft.com/office/drawing/2014/main" id="{67D59084-3320-8302-0045-9D0A5AB9B94F}"/>
              </a:ext>
            </a:extLst>
          </p:cNvPr>
          <p:cNvPicPr>
            <a:picLocks noChangeAspect="1"/>
          </p:cNvPicPr>
          <p:nvPr/>
        </p:nvPicPr>
        <p:blipFill>
          <a:blip r:embed="rId8"/>
          <a:stretch>
            <a:fillRect/>
          </a:stretch>
        </p:blipFill>
        <p:spPr>
          <a:xfrm>
            <a:off x="336320" y="347493"/>
            <a:ext cx="8219393" cy="3852366"/>
          </a:xfrm>
          <a:prstGeom prst="rect">
            <a:avLst/>
          </a:prstGeom>
        </p:spPr>
      </p:pic>
    </p:spTree>
    <p:extLst>
      <p:ext uri="{BB962C8B-B14F-4D97-AF65-F5344CB8AC3E}">
        <p14:creationId xmlns:p14="http://schemas.microsoft.com/office/powerpoint/2010/main" val="2912834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71FA8-8439-78CA-06BC-59648352E5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232DBE-4889-64BA-6EF5-6DC7FAFC6625}"/>
              </a:ext>
            </a:extLst>
          </p:cNvPr>
          <p:cNvSpPr>
            <a:spLocks noGrp="1"/>
          </p:cNvSpPr>
          <p:nvPr>
            <p:ph type="title"/>
          </p:nvPr>
        </p:nvSpPr>
        <p:spPr>
          <a:xfrm>
            <a:off x="306759" y="528798"/>
            <a:ext cx="8837241" cy="984220"/>
          </a:xfrm>
        </p:spPr>
        <p:txBody>
          <a:bodyPr anchor="ctr">
            <a:normAutofit fontScale="90000"/>
          </a:bodyPr>
          <a:lstStyle/>
          <a:p>
            <a:br>
              <a:rPr lang="en-US" sz="2200" b="0">
                <a:solidFill>
                  <a:schemeClr val="bg1"/>
                </a:solidFill>
                <a:latin typeface="Aptos" panose="020B0004020202020204" pitchFamily="34" charset="0"/>
              </a:rPr>
            </a:br>
            <a:br>
              <a:rPr lang="en-US" sz="2200" b="0">
                <a:solidFill>
                  <a:schemeClr val="bg1"/>
                </a:solidFill>
                <a:latin typeface="Aptos" panose="020B0004020202020204" pitchFamily="34" charset="0"/>
              </a:rPr>
            </a:br>
            <a:br>
              <a:rPr lang="en-US" sz="1800">
                <a:solidFill>
                  <a:schemeClr val="bg1"/>
                </a:solidFill>
              </a:rPr>
            </a:br>
            <a:endParaRPr lang="en-US" sz="1800"/>
          </a:p>
        </p:txBody>
      </p:sp>
      <p:sp>
        <p:nvSpPr>
          <p:cNvPr id="7" name="Rectangle 2">
            <a:extLst>
              <a:ext uri="{FF2B5EF4-FFF2-40B4-BE49-F238E27FC236}">
                <a16:creationId xmlns:a16="http://schemas.microsoft.com/office/drawing/2014/main" id="{FFF56D1C-D8EB-972E-B095-24D046A3F1E6}"/>
              </a:ext>
            </a:extLst>
          </p:cNvPr>
          <p:cNvSpPr>
            <a:spLocks noChangeArrowheads="1"/>
          </p:cNvSpPr>
          <p:nvPr/>
        </p:nvSpPr>
        <p:spPr bwMode="auto">
          <a:xfrm>
            <a:off x="1814945" y="-17024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 name="Picture 3">
            <a:extLst>
              <a:ext uri="{FF2B5EF4-FFF2-40B4-BE49-F238E27FC236}">
                <a16:creationId xmlns:a16="http://schemas.microsoft.com/office/drawing/2014/main" id="{7CD930D8-BAFC-2491-0E0B-78E9CBCB974B}"/>
              </a:ext>
            </a:extLst>
          </p:cNvPr>
          <p:cNvPicPr>
            <a:picLocks noChangeAspect="1"/>
          </p:cNvPicPr>
          <p:nvPr/>
        </p:nvPicPr>
        <p:blipFill>
          <a:blip r:embed="rId3"/>
          <a:stretch>
            <a:fillRect/>
          </a:stretch>
        </p:blipFill>
        <p:spPr>
          <a:xfrm>
            <a:off x="336320" y="6297632"/>
            <a:ext cx="8114475" cy="248298"/>
          </a:xfrm>
          <a:prstGeom prst="rect">
            <a:avLst/>
          </a:prstGeom>
        </p:spPr>
      </p:pic>
      <p:pic>
        <p:nvPicPr>
          <p:cNvPr id="8" name="Picture 7">
            <a:extLst>
              <a:ext uri="{FF2B5EF4-FFF2-40B4-BE49-F238E27FC236}">
                <a16:creationId xmlns:a16="http://schemas.microsoft.com/office/drawing/2014/main" id="{E6A3D4CB-9D48-DD04-AD6A-561AD57ED3EF}"/>
              </a:ext>
            </a:extLst>
          </p:cNvPr>
          <p:cNvPicPr>
            <a:picLocks noChangeAspect="1"/>
          </p:cNvPicPr>
          <p:nvPr/>
        </p:nvPicPr>
        <p:blipFill>
          <a:blip r:embed="rId3"/>
          <a:stretch>
            <a:fillRect/>
          </a:stretch>
        </p:blipFill>
        <p:spPr>
          <a:xfrm>
            <a:off x="15151" y="6257166"/>
            <a:ext cx="8837240" cy="424880"/>
          </a:xfrm>
          <a:prstGeom prst="rect">
            <a:avLst/>
          </a:prstGeom>
        </p:spPr>
      </p:pic>
      <p:pic>
        <p:nvPicPr>
          <p:cNvPr id="9" name="Picture 8" descr="A white background with black and white clouds&#10;&#10;AI-generated content may be incorrect.">
            <a:extLst>
              <a:ext uri="{FF2B5EF4-FFF2-40B4-BE49-F238E27FC236}">
                <a16:creationId xmlns:a16="http://schemas.microsoft.com/office/drawing/2014/main" id="{8C3F630B-32A0-5646-B2A7-74F14A4D52C8}"/>
              </a:ext>
            </a:extLst>
          </p:cNvPr>
          <p:cNvPicPr>
            <a:picLocks noChangeAspect="1"/>
          </p:cNvPicPr>
          <p:nvPr/>
        </p:nvPicPr>
        <p:blipFill>
          <a:blip r:embed="rId4"/>
          <a:stretch>
            <a:fillRect/>
          </a:stretch>
        </p:blipFill>
        <p:spPr>
          <a:xfrm>
            <a:off x="-15152" y="-450098"/>
            <a:ext cx="9144000" cy="1327888"/>
          </a:xfrm>
          <a:prstGeom prst="rect">
            <a:avLst/>
          </a:prstGeom>
        </p:spPr>
      </p:pic>
      <p:pic>
        <p:nvPicPr>
          <p:cNvPr id="10" name="Picture 9">
            <a:extLst>
              <a:ext uri="{FF2B5EF4-FFF2-40B4-BE49-F238E27FC236}">
                <a16:creationId xmlns:a16="http://schemas.microsoft.com/office/drawing/2014/main" id="{54A89638-07D6-B340-4CAD-29F32B6FB120}"/>
              </a:ext>
            </a:extLst>
          </p:cNvPr>
          <p:cNvPicPr>
            <a:picLocks noChangeAspect="1"/>
          </p:cNvPicPr>
          <p:nvPr/>
        </p:nvPicPr>
        <p:blipFill>
          <a:blip r:embed="rId5"/>
          <a:stretch>
            <a:fillRect/>
          </a:stretch>
        </p:blipFill>
        <p:spPr>
          <a:xfrm>
            <a:off x="15152" y="477467"/>
            <a:ext cx="9220200" cy="875116"/>
          </a:xfrm>
          <a:prstGeom prst="rect">
            <a:avLst/>
          </a:prstGeom>
        </p:spPr>
      </p:pic>
      <p:pic>
        <p:nvPicPr>
          <p:cNvPr id="19" name="Picture 18" descr="A white background with black dots&#10;&#10;AI-generated content may be incorrect.">
            <a:extLst>
              <a:ext uri="{FF2B5EF4-FFF2-40B4-BE49-F238E27FC236}">
                <a16:creationId xmlns:a16="http://schemas.microsoft.com/office/drawing/2014/main" id="{20604C3B-8AB6-0F96-9818-16E708220277}"/>
              </a:ext>
            </a:extLst>
          </p:cNvPr>
          <p:cNvPicPr>
            <a:picLocks noChangeAspect="1"/>
          </p:cNvPicPr>
          <p:nvPr/>
        </p:nvPicPr>
        <p:blipFill>
          <a:blip r:embed="rId6"/>
          <a:stretch>
            <a:fillRect/>
          </a:stretch>
        </p:blipFill>
        <p:spPr>
          <a:xfrm>
            <a:off x="2216421" y="2656545"/>
            <a:ext cx="3899622" cy="852708"/>
          </a:xfrm>
          <a:prstGeom prst="rect">
            <a:avLst/>
          </a:prstGeom>
        </p:spPr>
      </p:pic>
      <p:sp>
        <p:nvSpPr>
          <p:cNvPr id="5" name="Rectangle 2">
            <a:extLst>
              <a:ext uri="{FF2B5EF4-FFF2-40B4-BE49-F238E27FC236}">
                <a16:creationId xmlns:a16="http://schemas.microsoft.com/office/drawing/2014/main" id="{A7C965D3-021F-467B-3E16-D30EA20EF83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AAE03C9C-5FB6-3F24-C772-E72B46085550}"/>
              </a:ext>
            </a:extLst>
          </p:cNvPr>
          <p:cNvSpPr>
            <a:spLocks noChangeArrowheads="1"/>
          </p:cNvSpPr>
          <p:nvPr/>
        </p:nvSpPr>
        <p:spPr bwMode="auto">
          <a:xfrm>
            <a:off x="0" y="-61885"/>
            <a:ext cx="9609478" cy="519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 name="Picture 2">
            <a:extLst>
              <a:ext uri="{FF2B5EF4-FFF2-40B4-BE49-F238E27FC236}">
                <a16:creationId xmlns:a16="http://schemas.microsoft.com/office/drawing/2014/main" id="{81469DA9-D8CE-7700-0040-8C1A25913120}"/>
              </a:ext>
            </a:extLst>
          </p:cNvPr>
          <p:cNvPicPr>
            <a:picLocks noChangeAspect="1"/>
          </p:cNvPicPr>
          <p:nvPr/>
        </p:nvPicPr>
        <p:blipFill>
          <a:blip r:embed="rId7"/>
          <a:stretch>
            <a:fillRect/>
          </a:stretch>
        </p:blipFill>
        <p:spPr>
          <a:xfrm>
            <a:off x="15151" y="223998"/>
            <a:ext cx="1562100" cy="381000"/>
          </a:xfrm>
          <a:prstGeom prst="rect">
            <a:avLst/>
          </a:prstGeom>
        </p:spPr>
      </p:pic>
      <p:sp>
        <p:nvSpPr>
          <p:cNvPr id="20" name="TextBox 19">
            <a:extLst>
              <a:ext uri="{FF2B5EF4-FFF2-40B4-BE49-F238E27FC236}">
                <a16:creationId xmlns:a16="http://schemas.microsoft.com/office/drawing/2014/main" id="{7BC7E24B-1E62-560B-86E5-C615077C43B9}"/>
              </a:ext>
            </a:extLst>
          </p:cNvPr>
          <p:cNvSpPr txBox="1"/>
          <p:nvPr/>
        </p:nvSpPr>
        <p:spPr>
          <a:xfrm>
            <a:off x="583894" y="124552"/>
            <a:ext cx="6610119" cy="698012"/>
          </a:xfrm>
          <a:prstGeom prst="rect">
            <a:avLst/>
          </a:prstGeom>
          <a:noFill/>
        </p:spPr>
        <p:txBody>
          <a:bodyPr wrap="square">
            <a:spAutoFit/>
          </a:bodyPr>
          <a:lstStyle/>
          <a:p>
            <a:pPr marL="0" marR="0">
              <a:lnSpc>
                <a:spcPct val="115000"/>
              </a:lnSpc>
              <a:spcAft>
                <a:spcPts val="800"/>
              </a:spcAft>
              <a:buNone/>
            </a:pPr>
            <a:endParaRPr lang="en-US" sz="3600" kern="100">
              <a:effectLst/>
              <a:latin typeface="Aptos Regular"/>
              <a:ea typeface="Aptos" panose="020B0004020202020204" pitchFamily="34" charset="0"/>
              <a:cs typeface="Times New Roman (Body CS)"/>
            </a:endParaRPr>
          </a:p>
        </p:txBody>
      </p:sp>
      <p:sp>
        <p:nvSpPr>
          <p:cNvPr id="15" name="TextBox 14">
            <a:extLst>
              <a:ext uri="{FF2B5EF4-FFF2-40B4-BE49-F238E27FC236}">
                <a16:creationId xmlns:a16="http://schemas.microsoft.com/office/drawing/2014/main" id="{44AB1CE0-4A05-6673-345C-9FEAD567CB08}"/>
              </a:ext>
            </a:extLst>
          </p:cNvPr>
          <p:cNvSpPr txBox="1"/>
          <p:nvPr/>
        </p:nvSpPr>
        <p:spPr>
          <a:xfrm>
            <a:off x="336321" y="2878171"/>
            <a:ext cx="8025482" cy="2677656"/>
          </a:xfrm>
          <a:prstGeom prst="rect">
            <a:avLst/>
          </a:prstGeom>
          <a:noFill/>
        </p:spPr>
        <p:txBody>
          <a:bodyPr wrap="square">
            <a:spAutoFit/>
          </a:bodyPr>
          <a:lstStyle/>
          <a:p>
            <a:r>
              <a:rPr lang="en-US" sz="2400" dirty="0"/>
              <a:t>Yet one question kept bothering me...</a:t>
            </a:r>
          </a:p>
          <a:p>
            <a:r>
              <a:rPr lang="en-US" sz="2400" b="1" dirty="0"/>
              <a:t>Why do some campaigns become legendary…</a:t>
            </a:r>
          </a:p>
          <a:p>
            <a:r>
              <a:rPr lang="en-US" sz="2400" b="1" dirty="0"/>
              <a:t>while others fade away?</a:t>
            </a:r>
            <a:endParaRPr lang="en-US" sz="2400" dirty="0"/>
          </a:p>
          <a:p>
            <a:endParaRPr lang="en-US" sz="2400" dirty="0"/>
          </a:p>
          <a:p>
            <a:r>
              <a:rPr lang="en-US" sz="2400" dirty="0"/>
              <a:t>Then I remembered something Bill Bernbach said while I was working on the Avis account at Doyle Dane Bernbach: </a:t>
            </a:r>
            <a:r>
              <a:rPr lang="en-US" sz="2400" b="1" dirty="0"/>
              <a:t>"The most powerful element in advertising is the truth."</a:t>
            </a:r>
            <a:endParaRPr lang="en-US" sz="2400" dirty="0"/>
          </a:p>
        </p:txBody>
      </p:sp>
      <p:pic>
        <p:nvPicPr>
          <p:cNvPr id="11" name="Picture 1">
            <a:extLst>
              <a:ext uri="{FF2B5EF4-FFF2-40B4-BE49-F238E27FC236}">
                <a16:creationId xmlns:a16="http://schemas.microsoft.com/office/drawing/2014/main" id="{ECD0331F-DD01-8565-ED0A-FC3BD1D94A8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0888" y="82006"/>
            <a:ext cx="7410687" cy="2703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588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1741</TotalTime>
  <Words>932</Words>
  <Application>Microsoft Macintosh PowerPoint</Application>
  <PresentationFormat>On-screen Show (4:3)</PresentationFormat>
  <Paragraphs>92</Paragraphs>
  <Slides>16</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 Unicode MS</vt:lpstr>
      <vt:lpstr>Aptos</vt:lpstr>
      <vt:lpstr>Aptos Display</vt:lpstr>
      <vt:lpstr>Aptos Regular</vt:lpstr>
      <vt:lpstr>Arial</vt:lpstr>
      <vt:lpstr>Book Antiqua</vt:lpstr>
      <vt:lpstr>Calibri</vt:lpstr>
      <vt:lpstr>News Gothic MT</vt:lpstr>
      <vt:lpstr>Symbol</vt:lpstr>
      <vt:lpstr>Times New Roman</vt:lpstr>
      <vt:lpstr>Office Theme</vt:lpstr>
      <vt:lpstr>   </vt:lpstr>
      <vt:lpstr>   </vt:lpstr>
      <vt:lpstr>   </vt:lpstr>
      <vt:lpstr>   </vt:lpstr>
      <vt:lpstr>   </vt:lpstr>
      <vt:lpstr>   </vt:lpstr>
      <vt:lpstr>   </vt:lpstr>
      <vt:lpstr>   </vt:lpstr>
      <vt:lpstr>   </vt:lpstr>
      <vt:lpstr>   </vt:lpstr>
      <vt:lpstr>PowerPoint Presentation</vt:lpstr>
      <vt:lpstr>   </vt:lpstr>
      <vt:lpstr>  </vt:lpstr>
      <vt:lpstr>PowerPoint Presentation</vt:lpstr>
      <vt:lpstr>   </vt:lpstr>
      <vt:lpstr>       Help Your Agency Discover the Emotional Truth™ Behind Its Next Great Campaign. For a quick opinion about a current client or new business opportunity, please contact us: 339-970-8773 kim@wallacewashburn.com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DeLeo</dc:creator>
  <cp:lastModifiedBy>Paul Wallace</cp:lastModifiedBy>
  <cp:revision>100</cp:revision>
  <cp:lastPrinted>2026-07-30T17:01:55Z</cp:lastPrinted>
  <dcterms:created xsi:type="dcterms:W3CDTF">2014-12-16T22:36:37Z</dcterms:created>
  <dcterms:modified xsi:type="dcterms:W3CDTF">2026-08-16T21:39:54Z</dcterms:modified>
</cp:coreProperties>
</file>